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8" r:id="rId7"/>
    <p:sldId id="262" r:id="rId8"/>
    <p:sldId id="275" r:id="rId9"/>
    <p:sldId id="264" r:id="rId10"/>
    <p:sldId id="265" r:id="rId11"/>
    <p:sldId id="266" r:id="rId12"/>
    <p:sldId id="270" r:id="rId13"/>
    <p:sldId id="274" r:id="rId14"/>
    <p:sldId id="267" r:id="rId15"/>
    <p:sldId id="271" r:id="rId16"/>
    <p:sldId id="276" r:id="rId17"/>
    <p:sldId id="272" r:id="rId18"/>
    <p:sldId id="273"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Libre Franklin" pitchFamily="2" charset="0"/>
      <p:regular r:id="rId25"/>
      <p:bold r:id="rId26"/>
      <p:italic r:id="rId27"/>
      <p:boldItalic r:id="rId28"/>
    </p:embeddedFont>
    <p:embeddedFont>
      <p:font typeface="Quattrocento Sans" panose="020B0502050000020003" pitchFamily="34" charset="0"/>
      <p:regular r:id="rId29"/>
      <p:bold r:id="rId30"/>
      <p:italic r:id="rId31"/>
      <p:boldItalic r:id="rId32"/>
    </p:embeddedFont>
    <p:embeddedFont>
      <p:font typeface="Teko" panose="02000000000000000000" pitchFamily="2"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224">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5" roundtripDataSignature="AMtx7miFKHzN8mFJaTM1WskKAGExJIiN/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8EFC31-4A87-4953-AFBB-8CB4AD9DDF28}">
  <a:tblStyle styleId="{4C8EFC31-4A87-4953-AFBB-8CB4AD9DDF2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3"/>
    <p:restoredTop sz="94687"/>
  </p:normalViewPr>
  <p:slideViewPr>
    <p:cSldViewPr snapToGrid="0">
      <p:cViewPr varScale="1">
        <p:scale>
          <a:sx n="104" d="100"/>
          <a:sy n="104" d="100"/>
        </p:scale>
        <p:origin x="816" y="208"/>
      </p:cViewPr>
      <p:guideLst>
        <p:guide orient="horz" pos="4224"/>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zh-C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76c86a34dd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g76c86a34dd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g76c86a34dd_0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6c86a34dd_2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76c86a34dd_2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g76c86a34dd_2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CN"/>
              <a:t>12</a:t>
            </a:fld>
            <a:endParaRPr/>
          </a:p>
        </p:txBody>
      </p:sp>
    </p:spTree>
    <p:extLst>
      <p:ext uri="{BB962C8B-B14F-4D97-AF65-F5344CB8AC3E}">
        <p14:creationId xmlns:p14="http://schemas.microsoft.com/office/powerpoint/2010/main" val="2920665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6c86a34dd_2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76c86a34dd_2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g76c86a34dd_2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CN"/>
              <a:t>13</a:t>
            </a:fld>
            <a:endParaRPr/>
          </a:p>
        </p:txBody>
      </p:sp>
    </p:spTree>
    <p:extLst>
      <p:ext uri="{BB962C8B-B14F-4D97-AF65-F5344CB8AC3E}">
        <p14:creationId xmlns:p14="http://schemas.microsoft.com/office/powerpoint/2010/main" val="380335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6c86a34dd_2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76c86a34dd_2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g76c86a34dd_2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C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6c86a34dd_2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76c86a34dd_2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g76c86a34dd_2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CN"/>
              <a:t>15</a:t>
            </a:fld>
            <a:endParaRPr/>
          </a:p>
        </p:txBody>
      </p:sp>
    </p:spTree>
    <p:extLst>
      <p:ext uri="{BB962C8B-B14F-4D97-AF65-F5344CB8AC3E}">
        <p14:creationId xmlns:p14="http://schemas.microsoft.com/office/powerpoint/2010/main" val="4267282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6c86a34dd_2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76c86a34dd_2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g76c86a34dd_2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CN"/>
              <a:t>16</a:t>
            </a:fld>
            <a:endParaRPr/>
          </a:p>
        </p:txBody>
      </p:sp>
    </p:spTree>
    <p:extLst>
      <p:ext uri="{BB962C8B-B14F-4D97-AF65-F5344CB8AC3E}">
        <p14:creationId xmlns:p14="http://schemas.microsoft.com/office/powerpoint/2010/main" val="3995063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6c86a34dd_2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76c86a34dd_2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g76c86a34dd_2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CN"/>
              <a:t>17</a:t>
            </a:fld>
            <a:endParaRPr/>
          </a:p>
        </p:txBody>
      </p:sp>
    </p:spTree>
    <p:extLst>
      <p:ext uri="{BB962C8B-B14F-4D97-AF65-F5344CB8AC3E}">
        <p14:creationId xmlns:p14="http://schemas.microsoft.com/office/powerpoint/2010/main" val="2354307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6c86a34dd_2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76c86a34dd_2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g76c86a34dd_2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CN"/>
              <a:t>18</a:t>
            </a:fld>
            <a:endParaRPr/>
          </a:p>
        </p:txBody>
      </p:sp>
    </p:spTree>
    <p:extLst>
      <p:ext uri="{BB962C8B-B14F-4D97-AF65-F5344CB8AC3E}">
        <p14:creationId xmlns:p14="http://schemas.microsoft.com/office/powerpoint/2010/main" val="757982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76c86a34dd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g76c86a34dd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t>
            </a:r>
            <a:endParaRPr dirty="0"/>
          </a:p>
        </p:txBody>
      </p:sp>
      <p:sp>
        <p:nvSpPr>
          <p:cNvPr id="129" name="Google Shape;129;g76c86a34dd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4015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6" name="Google Shape;20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5" name="Google Shape;22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6c86a34dd_0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76c86a34dd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15"/>
        <p:cNvGrpSpPr/>
        <p:nvPr/>
      </p:nvGrpSpPr>
      <p:grpSpPr>
        <a:xfrm>
          <a:off x="0" y="0"/>
          <a:ext cx="0" cy="0"/>
          <a:chOff x="0" y="0"/>
          <a:chExt cx="0" cy="0"/>
        </a:xfrm>
      </p:grpSpPr>
      <p:sp>
        <p:nvSpPr>
          <p:cNvPr id="16" name="Google Shape;1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pic>
        <p:nvPicPr>
          <p:cNvPr id="21" name="Google Shape;21;p22"/>
          <p:cNvPicPr preferRelativeResize="0"/>
          <p:nvPr/>
        </p:nvPicPr>
        <p:blipFill rotWithShape="1">
          <a:blip r:embed="rId2">
            <a:alphaModFix/>
          </a:blip>
          <a:srcRect/>
          <a:stretch/>
        </p:blipFill>
        <p:spPr>
          <a:xfrm>
            <a:off x="0" y="0"/>
            <a:ext cx="12192000" cy="68579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垂直排列标题与&#10;文本" type="vertTitleAndTx">
  <p:cSld name="VERTICAL_TITLE_AND_VERTICAL_TEXT">
    <p:spTree>
      <p:nvGrpSpPr>
        <p:cNvPr id="1" name="Shape 79"/>
        <p:cNvGrpSpPr/>
        <p:nvPr/>
      </p:nvGrpSpPr>
      <p:grpSpPr>
        <a:xfrm>
          <a:off x="0" y="0"/>
          <a:ext cx="0" cy="0"/>
          <a:chOff x="0" y="0"/>
          <a:chExt cx="0" cy="0"/>
        </a:xfrm>
      </p:grpSpPr>
      <p:sp>
        <p:nvSpPr>
          <p:cNvPr id="80" name="Google Shape;80;p3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3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28"/>
        <p:cNvGrpSpPr/>
        <p:nvPr/>
      </p:nvGrpSpPr>
      <p:grpSpPr>
        <a:xfrm>
          <a:off x="0" y="0"/>
          <a:ext cx="0" cy="0"/>
          <a:chOff x="0" y="0"/>
          <a:chExt cx="0" cy="0"/>
        </a:xfrm>
      </p:grpSpPr>
      <p:sp>
        <p:nvSpPr>
          <p:cNvPr id="29" name="Google Shape;29;p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Teko"/>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2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34"/>
        <p:cNvGrpSpPr/>
        <p:nvPr/>
      </p:nvGrpSpPr>
      <p:grpSpPr>
        <a:xfrm>
          <a:off x="0" y="0"/>
          <a:ext cx="0" cy="0"/>
          <a:chOff x="0" y="0"/>
          <a:chExt cx="0" cy="0"/>
        </a:xfrm>
      </p:grpSpPr>
      <p:sp>
        <p:nvSpPr>
          <p:cNvPr id="35" name="Google Shape;35;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1"/>
        <p:cNvGrpSpPr/>
        <p:nvPr/>
      </p:nvGrpSpPr>
      <p:grpSpPr>
        <a:xfrm>
          <a:off x="0" y="0"/>
          <a:ext cx="0" cy="0"/>
          <a:chOff x="0" y="0"/>
          <a:chExt cx="0" cy="0"/>
        </a:xfrm>
      </p:grpSpPr>
      <p:sp>
        <p:nvSpPr>
          <p:cNvPr id="42" name="Google Shape;42;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50"/>
        <p:cNvGrpSpPr/>
        <p:nvPr/>
      </p:nvGrpSpPr>
      <p:grpSpPr>
        <a:xfrm>
          <a:off x="0" y="0"/>
          <a:ext cx="0" cy="0"/>
          <a:chOff x="0" y="0"/>
          <a:chExt cx="0" cy="0"/>
        </a:xfrm>
      </p:grpSpPr>
      <p:sp>
        <p:nvSpPr>
          <p:cNvPr id="51" name="Google Shape;51;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5"/>
        <p:cNvGrpSpPr/>
        <p:nvPr/>
      </p:nvGrpSpPr>
      <p:grpSpPr>
        <a:xfrm>
          <a:off x="0" y="0"/>
          <a:ext cx="0" cy="0"/>
          <a:chOff x="0" y="0"/>
          <a:chExt cx="0" cy="0"/>
        </a:xfrm>
      </p:grpSpPr>
      <p:sp>
        <p:nvSpPr>
          <p:cNvPr id="56" name="Google Shape;5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9"/>
        <p:cNvGrpSpPr/>
        <p:nvPr/>
      </p:nvGrpSpPr>
      <p:grpSpPr>
        <a:xfrm>
          <a:off x="0" y="0"/>
          <a:ext cx="0" cy="0"/>
          <a:chOff x="0" y="0"/>
          <a:chExt cx="0" cy="0"/>
        </a:xfrm>
      </p:grpSpPr>
      <p:sp>
        <p:nvSpPr>
          <p:cNvPr id="60" name="Google Shape;60;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ek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2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2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6"/>
        <p:cNvGrpSpPr/>
        <p:nvPr/>
      </p:nvGrpSpPr>
      <p:grpSpPr>
        <a:xfrm>
          <a:off x="0" y="0"/>
          <a:ext cx="0" cy="0"/>
          <a:chOff x="0" y="0"/>
          <a:chExt cx="0" cy="0"/>
        </a:xfrm>
      </p:grpSpPr>
      <p:sp>
        <p:nvSpPr>
          <p:cNvPr id="67" name="Google Shape;67;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ek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3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9" name="Google Shape;69;p3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73"/>
        <p:cNvGrpSpPr/>
        <p:nvPr/>
      </p:nvGrpSpPr>
      <p:grpSpPr>
        <a:xfrm>
          <a:off x="0" y="0"/>
          <a:ext cx="0" cy="0"/>
          <a:chOff x="0" y="0"/>
          <a:chExt cx="0" cy="0"/>
        </a:xfrm>
      </p:grpSpPr>
      <p:sp>
        <p:nvSpPr>
          <p:cNvPr id="74" name="Google Shape;74;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3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eko"/>
              <a:buNone/>
              <a:defRPr sz="4400" b="0" i="0" u="none" strike="noStrike" cap="none">
                <a:solidFill>
                  <a:schemeClr val="dk1"/>
                </a:solidFill>
                <a:latin typeface="Teko"/>
                <a:ea typeface="Teko"/>
                <a:cs typeface="Teko"/>
                <a:sym typeface="Tek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grpSp>
        <p:nvGrpSpPr>
          <p:cNvPr id="90" name="Google Shape;90;p1"/>
          <p:cNvGrpSpPr/>
          <p:nvPr/>
        </p:nvGrpSpPr>
        <p:grpSpPr>
          <a:xfrm>
            <a:off x="956335" y="4967195"/>
            <a:ext cx="905195" cy="881972"/>
            <a:chOff x="956335" y="4967195"/>
            <a:chExt cx="905195" cy="881972"/>
          </a:xfrm>
        </p:grpSpPr>
        <p:sp>
          <p:nvSpPr>
            <p:cNvPr id="91" name="Google Shape;91;p1"/>
            <p:cNvSpPr/>
            <p:nvPr/>
          </p:nvSpPr>
          <p:spPr>
            <a:xfrm rot="9827212">
              <a:off x="1032060" y="5107080"/>
              <a:ext cx="753746" cy="649781"/>
            </a:xfrm>
            <a:prstGeom prst="triangle">
              <a:avLst>
                <a:gd name="adj" fmla="val 50000"/>
              </a:avLst>
            </a:prstGeom>
            <a:noFill/>
            <a:ln w="12700" cap="flat" cmpd="sng">
              <a:solidFill>
                <a:srgbClr val="C75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2" name="Google Shape;92;p1"/>
            <p:cNvSpPr/>
            <p:nvPr/>
          </p:nvSpPr>
          <p:spPr>
            <a:xfrm rot="-4510219">
              <a:off x="1003006" y="5062727"/>
              <a:ext cx="587410" cy="506388"/>
            </a:xfrm>
            <a:prstGeom prst="triangle">
              <a:avLst>
                <a:gd name="adj" fmla="val 50000"/>
              </a:avLst>
            </a:prstGeom>
            <a:solidFill>
              <a:srgbClr val="C75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93" name="Google Shape;93;p1"/>
          <p:cNvSpPr/>
          <p:nvPr/>
        </p:nvSpPr>
        <p:spPr>
          <a:xfrm rot="5400000">
            <a:off x="10561436" y="2089522"/>
            <a:ext cx="466193" cy="401891"/>
          </a:xfrm>
          <a:prstGeom prst="triangle">
            <a:avLst>
              <a:gd name="adj" fmla="val 50000"/>
            </a:avLst>
          </a:prstGeom>
          <a:solidFill>
            <a:srgbClr val="C75050"/>
          </a:solidFill>
          <a:ln w="12700" cap="flat" cmpd="sng">
            <a:solidFill>
              <a:srgbClr val="C75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4" name="Google Shape;94;p1"/>
          <p:cNvSpPr/>
          <p:nvPr/>
        </p:nvSpPr>
        <p:spPr>
          <a:xfrm rot="-5400000" flipH="1">
            <a:off x="10835395" y="2837059"/>
            <a:ext cx="312202" cy="269140"/>
          </a:xfrm>
          <a:prstGeom prst="triangle">
            <a:avLst>
              <a:gd name="adj" fmla="val 50000"/>
            </a:avLst>
          </a:prstGeom>
          <a:solidFill>
            <a:srgbClr val="4040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5" name="Google Shape;95;p1"/>
          <p:cNvSpPr/>
          <p:nvPr/>
        </p:nvSpPr>
        <p:spPr>
          <a:xfrm rot="9234423">
            <a:off x="10265617" y="3528425"/>
            <a:ext cx="466193" cy="401891"/>
          </a:xfrm>
          <a:prstGeom prst="triangle">
            <a:avLst>
              <a:gd name="adj" fmla="val 50000"/>
            </a:avLst>
          </a:prstGeom>
          <a:noFill/>
          <a:ln w="12700" cap="flat" cmpd="sng">
            <a:solidFill>
              <a:srgbClr val="C75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6" name="Google Shape;96;p1"/>
          <p:cNvSpPr/>
          <p:nvPr/>
        </p:nvSpPr>
        <p:spPr>
          <a:xfrm rot="-7749933">
            <a:off x="1101977" y="3288413"/>
            <a:ext cx="466193" cy="401891"/>
          </a:xfrm>
          <a:prstGeom prst="triangle">
            <a:avLst>
              <a:gd name="adj" fmla="val 50000"/>
            </a:avLst>
          </a:prstGeom>
          <a:solidFill>
            <a:srgbClr val="4040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7" name="Google Shape;97;p1" descr="图片包含 游戏机&#10;&#10;描述已自动生成"/>
          <p:cNvPicPr preferRelativeResize="0"/>
          <p:nvPr/>
        </p:nvPicPr>
        <p:blipFill rotWithShape="1">
          <a:blip r:embed="rId3">
            <a:alphaModFix/>
          </a:blip>
          <a:srcRect t="33065" b="32445"/>
          <a:stretch/>
        </p:blipFill>
        <p:spPr>
          <a:xfrm>
            <a:off x="9607631" y="5966150"/>
            <a:ext cx="2373802" cy="818698"/>
          </a:xfrm>
          <a:prstGeom prst="rect">
            <a:avLst/>
          </a:prstGeom>
          <a:noFill/>
          <a:ln>
            <a:noFill/>
          </a:ln>
        </p:spPr>
      </p:pic>
      <p:sp>
        <p:nvSpPr>
          <p:cNvPr id="98" name="Google Shape;98;p1"/>
          <p:cNvSpPr txBox="1"/>
          <p:nvPr/>
        </p:nvSpPr>
        <p:spPr>
          <a:xfrm>
            <a:off x="2003807" y="2296717"/>
            <a:ext cx="86628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4800" b="1" i="0" u="none" strike="noStrike" cap="none">
                <a:solidFill>
                  <a:schemeClr val="dk1"/>
                </a:solidFill>
                <a:latin typeface="Libre Franklin"/>
                <a:ea typeface="Libre Franklin"/>
                <a:cs typeface="Libre Franklin"/>
                <a:sym typeface="Libre Franklin"/>
              </a:rPr>
              <a:t>Iron Mountain </a:t>
            </a:r>
            <a:r>
              <a:rPr lang="zh-CN" sz="4800" b="1">
                <a:solidFill>
                  <a:schemeClr val="dk1"/>
                </a:solidFill>
                <a:latin typeface="Libre Franklin"/>
                <a:ea typeface="Libre Franklin"/>
                <a:cs typeface="Libre Franklin"/>
                <a:sym typeface="Libre Franklin"/>
              </a:rPr>
              <a:t>I</a:t>
            </a:r>
            <a:r>
              <a:rPr lang="zh-CN" sz="4800" b="1" i="0" u="none" strike="noStrike" cap="none">
                <a:solidFill>
                  <a:schemeClr val="dk1"/>
                </a:solidFill>
                <a:latin typeface="Libre Franklin"/>
                <a:ea typeface="Libre Franklin"/>
                <a:cs typeface="Libre Franklin"/>
                <a:sym typeface="Libre Franklin"/>
              </a:rPr>
              <a:t>ncorporated Pricing Strategy</a:t>
            </a:r>
            <a:endParaRPr sz="4800" b="1">
              <a:solidFill>
                <a:schemeClr val="dk1"/>
              </a:solidFill>
              <a:latin typeface="Libre Franklin"/>
              <a:ea typeface="Libre Franklin"/>
              <a:cs typeface="Libre Franklin"/>
              <a:sym typeface="Libre Franklin"/>
            </a:endParaRPr>
          </a:p>
        </p:txBody>
      </p:sp>
      <p:sp>
        <p:nvSpPr>
          <p:cNvPr id="99" name="Google Shape;99;p1"/>
          <p:cNvSpPr txBox="1"/>
          <p:nvPr/>
        </p:nvSpPr>
        <p:spPr>
          <a:xfrm>
            <a:off x="2276900" y="4566350"/>
            <a:ext cx="7556400" cy="1938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2000">
                <a:solidFill>
                  <a:schemeClr val="dk1"/>
                </a:solidFill>
                <a:latin typeface="Arial"/>
                <a:ea typeface="Arial"/>
                <a:cs typeface="Arial"/>
                <a:sym typeface="Arial"/>
              </a:rPr>
              <a:t>Yuying He, Tianyao Liu</a:t>
            </a:r>
            <a:r>
              <a:rPr lang="zh-CN" sz="2000"/>
              <a:t>, </a:t>
            </a:r>
            <a:r>
              <a:rPr lang="zh-CN" sz="2000">
                <a:solidFill>
                  <a:schemeClr val="dk1"/>
                </a:solidFill>
                <a:latin typeface="Arial"/>
                <a:ea typeface="Arial"/>
                <a:cs typeface="Arial"/>
                <a:sym typeface="Arial"/>
              </a:rPr>
              <a:t>Handi Wang</a:t>
            </a:r>
            <a:r>
              <a:rPr lang="zh-CN" sz="2000"/>
              <a:t>, </a:t>
            </a:r>
            <a:r>
              <a:rPr lang="zh-CN" sz="2000">
                <a:solidFill>
                  <a:schemeClr val="dk1"/>
                </a:solidFill>
                <a:latin typeface="Arial"/>
                <a:ea typeface="Arial"/>
                <a:cs typeface="Arial"/>
                <a:sym typeface="Arial"/>
              </a:rPr>
              <a:t>Zhuoyi Ying</a:t>
            </a:r>
            <a:r>
              <a:rPr lang="zh-CN" sz="2000"/>
              <a:t>, </a:t>
            </a:r>
            <a:r>
              <a:rPr lang="zh-CN" sz="2000">
                <a:solidFill>
                  <a:schemeClr val="dk1"/>
                </a:solidFill>
                <a:latin typeface="Arial"/>
                <a:ea typeface="Arial"/>
                <a:cs typeface="Arial"/>
                <a:sym typeface="Arial"/>
              </a:rPr>
              <a:t>Ruixuan Zhao</a:t>
            </a:r>
            <a:endParaRPr sz="2000">
              <a:solidFill>
                <a:schemeClr val="dk1"/>
              </a:solidFill>
              <a:latin typeface="Arial"/>
              <a:ea typeface="Arial"/>
              <a:cs typeface="Arial"/>
              <a:sym typeface="Arial"/>
            </a:endParaRPr>
          </a:p>
        </p:txBody>
      </p:sp>
      <p:cxnSp>
        <p:nvCxnSpPr>
          <p:cNvPr id="100" name="Google Shape;100;p1"/>
          <p:cNvCxnSpPr/>
          <p:nvPr/>
        </p:nvCxnSpPr>
        <p:spPr>
          <a:xfrm rot="10800000" flipH="1">
            <a:off x="2472075" y="3964375"/>
            <a:ext cx="7113300" cy="31800"/>
          </a:xfrm>
          <a:prstGeom prst="straightConnector1">
            <a:avLst/>
          </a:prstGeom>
          <a:noFill/>
          <a:ln w="9525" cap="flat" cmpd="sng">
            <a:solidFill>
              <a:schemeClr val="dk2"/>
            </a:solidFill>
            <a:prstDash val="solid"/>
            <a:round/>
            <a:headEnd type="none" w="med" len="med"/>
            <a:tailEnd type="none" w="med" len="med"/>
          </a:ln>
        </p:spPr>
      </p:cxnSp>
      <p:sp>
        <p:nvSpPr>
          <p:cNvPr id="101" name="Google Shape;101;p1"/>
          <p:cNvSpPr txBox="1"/>
          <p:nvPr/>
        </p:nvSpPr>
        <p:spPr>
          <a:xfrm>
            <a:off x="5184849" y="4088550"/>
            <a:ext cx="2454000" cy="193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400">
                <a:solidFill>
                  <a:schemeClr val="dk1"/>
                </a:solidFill>
                <a:latin typeface="Arial"/>
                <a:ea typeface="Arial"/>
                <a:cs typeface="Arial"/>
                <a:sym typeface="Arial"/>
              </a:rPr>
              <a:t>Team 11</a:t>
            </a:r>
            <a:endParaRPr sz="240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76c86a34dd_0_55"/>
          <p:cNvSpPr/>
          <p:nvPr/>
        </p:nvSpPr>
        <p:spPr>
          <a:xfrm>
            <a:off x="7073645" y="3894696"/>
            <a:ext cx="144000" cy="144000"/>
          </a:xfrm>
          <a:prstGeom prst="ellipse">
            <a:avLst/>
          </a:prstGeom>
          <a:solidFill>
            <a:srgbClr val="F2F2F2"/>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55" name="Google Shape;255;g76c86a34dd_0_55"/>
          <p:cNvGrpSpPr/>
          <p:nvPr/>
        </p:nvGrpSpPr>
        <p:grpSpPr>
          <a:xfrm>
            <a:off x="4344771" y="1974434"/>
            <a:ext cx="2872879" cy="4149831"/>
            <a:chOff x="1668749" y="1908980"/>
            <a:chExt cx="2248829" cy="4122622"/>
          </a:xfrm>
        </p:grpSpPr>
        <p:pic>
          <p:nvPicPr>
            <p:cNvPr id="256" name="Google Shape;256;g76c86a34dd_0_55"/>
            <p:cNvPicPr preferRelativeResize="0"/>
            <p:nvPr/>
          </p:nvPicPr>
          <p:blipFill rotWithShape="1">
            <a:blip r:embed="rId3">
              <a:alphaModFix/>
            </a:blip>
            <a:srcRect/>
            <a:stretch/>
          </p:blipFill>
          <p:spPr>
            <a:xfrm>
              <a:off x="1668749" y="1908980"/>
              <a:ext cx="2248829" cy="4122622"/>
            </a:xfrm>
            <a:prstGeom prst="rect">
              <a:avLst/>
            </a:prstGeom>
            <a:noFill/>
            <a:ln>
              <a:noFill/>
            </a:ln>
          </p:spPr>
        </p:pic>
        <p:sp>
          <p:nvSpPr>
            <p:cNvPr id="257" name="Google Shape;257;g76c86a34dd_0_55"/>
            <p:cNvSpPr/>
            <p:nvPr/>
          </p:nvSpPr>
          <p:spPr>
            <a:xfrm>
              <a:off x="2526793" y="5393467"/>
              <a:ext cx="532800" cy="5328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258" name="Google Shape;258;g76c86a34dd_0_55"/>
          <p:cNvCxnSpPr>
            <a:cxnSpLocks/>
          </p:cNvCxnSpPr>
          <p:nvPr/>
        </p:nvCxnSpPr>
        <p:spPr>
          <a:xfrm>
            <a:off x="6545001" y="5501550"/>
            <a:ext cx="1768800" cy="244716"/>
          </a:xfrm>
          <a:prstGeom prst="straightConnector1">
            <a:avLst/>
          </a:prstGeom>
          <a:noFill/>
          <a:ln w="9525" cap="flat" cmpd="sng">
            <a:solidFill>
              <a:srgbClr val="404040"/>
            </a:solidFill>
            <a:prstDash val="solid"/>
            <a:miter lim="800000"/>
            <a:headEnd type="none" w="sm" len="sm"/>
            <a:tailEnd type="none" w="sm" len="sm"/>
          </a:ln>
        </p:spPr>
      </p:cxnSp>
      <p:sp>
        <p:nvSpPr>
          <p:cNvPr id="259" name="Google Shape;259;g76c86a34dd_0_55"/>
          <p:cNvSpPr txBox="1"/>
          <p:nvPr/>
        </p:nvSpPr>
        <p:spPr>
          <a:xfrm>
            <a:off x="413625" y="1713563"/>
            <a:ext cx="3036000" cy="1609500"/>
          </a:xfrm>
          <a:prstGeom prst="rect">
            <a:avLst/>
          </a:prstGeom>
          <a:solidFill>
            <a:srgbClr val="FFF2CC"/>
          </a:solid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zh-CN" sz="1800">
                <a:solidFill>
                  <a:schemeClr val="dk1"/>
                </a:solidFill>
              </a:rPr>
              <a:t>Less price fluctuation made pricing strategy get uniform return from each sales, which </a:t>
            </a:r>
            <a:r>
              <a:rPr lang="zh-CN" sz="1800" b="1">
                <a:solidFill>
                  <a:schemeClr val="dk1"/>
                </a:solidFill>
              </a:rPr>
              <a:t>assured with certain profits</a:t>
            </a:r>
            <a:r>
              <a:rPr lang="zh-CN" sz="1800">
                <a:solidFill>
                  <a:schemeClr val="dk1"/>
                </a:solidFill>
              </a:rPr>
              <a:t>.</a:t>
            </a:r>
            <a:endParaRPr sz="1800">
              <a:solidFill>
                <a:schemeClr val="dk1"/>
              </a:solidFill>
            </a:endParaRPr>
          </a:p>
          <a:p>
            <a:pPr marL="0" marR="0" lvl="0" indent="0" algn="l" rtl="0">
              <a:lnSpc>
                <a:spcPct val="230000"/>
              </a:lnSpc>
              <a:spcBef>
                <a:spcPts val="0"/>
              </a:spcBef>
              <a:spcAft>
                <a:spcPts val="0"/>
              </a:spcAft>
              <a:buNone/>
            </a:pPr>
            <a:endParaRPr sz="1800">
              <a:solidFill>
                <a:schemeClr val="dk1"/>
              </a:solidFill>
            </a:endParaRPr>
          </a:p>
          <a:p>
            <a:pPr marL="0" marR="0" lvl="0" indent="0" algn="l" rtl="0">
              <a:lnSpc>
                <a:spcPct val="230000"/>
              </a:lnSpc>
              <a:spcBef>
                <a:spcPts val="0"/>
              </a:spcBef>
              <a:spcAft>
                <a:spcPts val="0"/>
              </a:spcAft>
              <a:buNone/>
            </a:pPr>
            <a:endParaRPr sz="1800">
              <a:solidFill>
                <a:schemeClr val="dk1"/>
              </a:solidFill>
            </a:endParaRPr>
          </a:p>
        </p:txBody>
      </p:sp>
      <p:sp>
        <p:nvSpPr>
          <p:cNvPr id="260" name="Google Shape;260;g76c86a34dd_0_55"/>
          <p:cNvSpPr/>
          <p:nvPr/>
        </p:nvSpPr>
        <p:spPr>
          <a:xfrm flipH="1">
            <a:off x="752284" y="270280"/>
            <a:ext cx="72000" cy="468000"/>
          </a:xfrm>
          <a:prstGeom prst="rect">
            <a:avLst/>
          </a:prstGeom>
          <a:solidFill>
            <a:srgbClr val="C75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61" name="Google Shape;261;g76c86a34dd_0_55" descr="图片包含 游戏机&#10;&#10;描述已自动生成"/>
          <p:cNvPicPr preferRelativeResize="0"/>
          <p:nvPr/>
        </p:nvPicPr>
        <p:blipFill rotWithShape="1">
          <a:blip r:embed="rId4">
            <a:alphaModFix/>
          </a:blip>
          <a:srcRect t="33065" b="32444"/>
          <a:stretch/>
        </p:blipFill>
        <p:spPr>
          <a:xfrm>
            <a:off x="4594306" y="3451000"/>
            <a:ext cx="2373800" cy="818700"/>
          </a:xfrm>
          <a:prstGeom prst="rect">
            <a:avLst/>
          </a:prstGeom>
          <a:noFill/>
          <a:ln>
            <a:noFill/>
          </a:ln>
        </p:spPr>
      </p:pic>
      <p:sp>
        <p:nvSpPr>
          <p:cNvPr id="262" name="Google Shape;262;g76c86a34dd_0_55"/>
          <p:cNvSpPr txBox="1"/>
          <p:nvPr/>
        </p:nvSpPr>
        <p:spPr>
          <a:xfrm>
            <a:off x="41497" y="178125"/>
            <a:ext cx="8871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3600">
                <a:solidFill>
                  <a:schemeClr val="dk1"/>
                </a:solidFill>
              </a:rPr>
              <a:t>04</a:t>
            </a:r>
            <a:endParaRPr sz="3600"/>
          </a:p>
        </p:txBody>
      </p:sp>
      <p:sp>
        <p:nvSpPr>
          <p:cNvPr id="263" name="Google Shape;263;g76c86a34dd_0_55"/>
          <p:cNvSpPr txBox="1"/>
          <p:nvPr/>
        </p:nvSpPr>
        <p:spPr>
          <a:xfrm>
            <a:off x="133550" y="3579425"/>
            <a:ext cx="3408000" cy="1372200"/>
          </a:xfrm>
          <a:prstGeom prst="rect">
            <a:avLst/>
          </a:prstGeom>
          <a:solidFill>
            <a:srgbClr val="FFF2CC"/>
          </a:solid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zh-CN" sz="1800"/>
              <a:t>Conducive to the establishment of a globally unified corporate image and product image, bettering </a:t>
            </a:r>
            <a:r>
              <a:rPr lang="zh-CN" sz="1800" b="1"/>
              <a:t>brand positioning</a:t>
            </a:r>
            <a:r>
              <a:rPr lang="zh-CN" sz="1800"/>
              <a:t>. </a:t>
            </a:r>
            <a:endParaRPr sz="1800">
              <a:solidFill>
                <a:schemeClr val="dk1"/>
              </a:solidFill>
            </a:endParaRPr>
          </a:p>
        </p:txBody>
      </p:sp>
      <p:sp>
        <p:nvSpPr>
          <p:cNvPr id="264" name="Google Shape;264;g76c86a34dd_0_55"/>
          <p:cNvSpPr txBox="1"/>
          <p:nvPr/>
        </p:nvSpPr>
        <p:spPr>
          <a:xfrm>
            <a:off x="413625" y="5187300"/>
            <a:ext cx="3280800" cy="1518300"/>
          </a:xfrm>
          <a:prstGeom prst="rect">
            <a:avLst/>
          </a:prstGeom>
          <a:solidFill>
            <a:srgbClr val="FFF2CC"/>
          </a:solid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sz="1800"/>
              <a:t>Fixed price is conducive to company's price management and marketing management, </a:t>
            </a:r>
            <a:r>
              <a:rPr lang="zh-CN" sz="1800" b="1"/>
              <a:t>avoiding</a:t>
            </a:r>
            <a:r>
              <a:rPr lang="zh-CN" sz="1800"/>
              <a:t> occurrence of </a:t>
            </a:r>
            <a:r>
              <a:rPr lang="zh-CN" sz="1800" b="1"/>
              <a:t>parallel imports</a:t>
            </a:r>
            <a:r>
              <a:rPr lang="zh-CN" sz="1800"/>
              <a:t>.</a:t>
            </a:r>
            <a:endParaRPr sz="1800"/>
          </a:p>
        </p:txBody>
      </p:sp>
      <p:sp>
        <p:nvSpPr>
          <p:cNvPr id="265" name="Google Shape;265;g76c86a34dd_0_55"/>
          <p:cNvSpPr txBox="1"/>
          <p:nvPr/>
        </p:nvSpPr>
        <p:spPr>
          <a:xfrm>
            <a:off x="8461875" y="3607574"/>
            <a:ext cx="3036000" cy="1372200"/>
          </a:xfrm>
          <a:prstGeom prst="rect">
            <a:avLst/>
          </a:prstGeom>
          <a:solidFill>
            <a:srgbClr val="CFE2F3"/>
          </a:solid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zh-CN" sz="1800" dirty="0">
                <a:solidFill>
                  <a:schemeClr val="dk1"/>
                </a:solidFill>
              </a:rPr>
              <a:t>Fixed price may let us lose part of our customers because of the higher price we charge.</a:t>
            </a:r>
            <a:endParaRPr sz="1800" dirty="0">
              <a:solidFill>
                <a:schemeClr val="dk1"/>
              </a:solidFill>
            </a:endParaRPr>
          </a:p>
          <a:p>
            <a:pPr marL="0" marR="0" lvl="0" indent="0" algn="l" rtl="0">
              <a:lnSpc>
                <a:spcPct val="230000"/>
              </a:lnSpc>
              <a:spcBef>
                <a:spcPts val="0"/>
              </a:spcBef>
              <a:spcAft>
                <a:spcPts val="0"/>
              </a:spcAft>
              <a:buNone/>
            </a:pPr>
            <a:endParaRPr sz="1800" dirty="0">
              <a:solidFill>
                <a:schemeClr val="dk1"/>
              </a:solidFill>
            </a:endParaRPr>
          </a:p>
        </p:txBody>
      </p:sp>
      <p:sp>
        <p:nvSpPr>
          <p:cNvPr id="266" name="Google Shape;266;g76c86a34dd_0_55"/>
          <p:cNvSpPr txBox="1"/>
          <p:nvPr/>
        </p:nvSpPr>
        <p:spPr>
          <a:xfrm>
            <a:off x="875975" y="165425"/>
            <a:ext cx="10920600" cy="523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zh-CN" sz="3600">
                <a:solidFill>
                  <a:schemeClr val="dk1"/>
                </a:solidFill>
              </a:rPr>
              <a:t>Potential Impacts of Recommendations</a:t>
            </a:r>
            <a:endParaRPr sz="3600">
              <a:solidFill>
                <a:schemeClr val="dk1"/>
              </a:solidFill>
            </a:endParaRPr>
          </a:p>
          <a:p>
            <a:pPr marL="0" lvl="0" indent="0" algn="l" rtl="0">
              <a:spcBef>
                <a:spcPts val="0"/>
              </a:spcBef>
              <a:spcAft>
                <a:spcPts val="0"/>
              </a:spcAft>
              <a:buNone/>
            </a:pPr>
            <a:endParaRPr sz="3600"/>
          </a:p>
        </p:txBody>
      </p:sp>
      <p:cxnSp>
        <p:nvCxnSpPr>
          <p:cNvPr id="267" name="Google Shape;267;g76c86a34dd_0_55"/>
          <p:cNvCxnSpPr>
            <a:endCxn id="259" idx="3"/>
          </p:cNvCxnSpPr>
          <p:nvPr/>
        </p:nvCxnSpPr>
        <p:spPr>
          <a:xfrm rot="10800000">
            <a:off x="3449625" y="2518313"/>
            <a:ext cx="895200" cy="1518300"/>
          </a:xfrm>
          <a:prstGeom prst="straightConnector1">
            <a:avLst/>
          </a:prstGeom>
          <a:noFill/>
          <a:ln w="9525" cap="flat" cmpd="sng">
            <a:solidFill>
              <a:srgbClr val="404040"/>
            </a:solidFill>
            <a:prstDash val="solid"/>
            <a:miter lim="800000"/>
            <a:headEnd type="none" w="sm" len="sm"/>
            <a:tailEnd type="none" w="sm" len="sm"/>
          </a:ln>
        </p:spPr>
      </p:cxnSp>
      <p:cxnSp>
        <p:nvCxnSpPr>
          <p:cNvPr id="268" name="Google Shape;268;g76c86a34dd_0_55"/>
          <p:cNvCxnSpPr/>
          <p:nvPr/>
        </p:nvCxnSpPr>
        <p:spPr>
          <a:xfrm rot="10800000" flipH="1">
            <a:off x="3444981" y="4732124"/>
            <a:ext cx="904500" cy="495300"/>
          </a:xfrm>
          <a:prstGeom prst="straightConnector1">
            <a:avLst/>
          </a:prstGeom>
          <a:noFill/>
          <a:ln w="9525" cap="flat" cmpd="sng">
            <a:solidFill>
              <a:srgbClr val="404040"/>
            </a:solidFill>
            <a:prstDash val="solid"/>
            <a:miter lim="800000"/>
            <a:headEnd type="none" w="sm" len="sm"/>
            <a:tailEnd type="none" w="sm" len="sm"/>
          </a:ln>
        </p:spPr>
      </p:cxnSp>
      <p:sp>
        <p:nvSpPr>
          <p:cNvPr id="269" name="Google Shape;269;g76c86a34dd_0_55"/>
          <p:cNvSpPr txBox="1"/>
          <p:nvPr/>
        </p:nvSpPr>
        <p:spPr>
          <a:xfrm>
            <a:off x="8461875" y="1685075"/>
            <a:ext cx="3036000" cy="1660800"/>
          </a:xfrm>
          <a:prstGeom prst="rect">
            <a:avLst/>
          </a:prstGeom>
          <a:solidFill>
            <a:srgbClr val="CFE2F3"/>
          </a:solid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zh-CN" sz="1800">
                <a:solidFill>
                  <a:schemeClr val="dk1"/>
                </a:solidFill>
              </a:rPr>
              <a:t>Fixed price for each category doesn't allow flexible adjustments, which means cost bias is higher than expected . </a:t>
            </a:r>
            <a:endParaRPr sz="1800">
              <a:solidFill>
                <a:schemeClr val="dk1"/>
              </a:solidFill>
            </a:endParaRPr>
          </a:p>
          <a:p>
            <a:pPr marL="0" marR="0" lvl="0" indent="0" algn="l" rtl="0">
              <a:lnSpc>
                <a:spcPct val="230000"/>
              </a:lnSpc>
              <a:spcBef>
                <a:spcPts val="0"/>
              </a:spcBef>
              <a:spcAft>
                <a:spcPts val="0"/>
              </a:spcAft>
              <a:buNone/>
            </a:pPr>
            <a:endParaRPr sz="1800">
              <a:solidFill>
                <a:schemeClr val="dk1"/>
              </a:solidFill>
            </a:endParaRPr>
          </a:p>
        </p:txBody>
      </p:sp>
      <p:cxnSp>
        <p:nvCxnSpPr>
          <p:cNvPr id="270" name="Google Shape;270;g76c86a34dd_0_55"/>
          <p:cNvCxnSpPr>
            <a:endCxn id="269" idx="1"/>
          </p:cNvCxnSpPr>
          <p:nvPr/>
        </p:nvCxnSpPr>
        <p:spPr>
          <a:xfrm rot="10800000" flipH="1">
            <a:off x="7073775" y="2515475"/>
            <a:ext cx="1388100" cy="596700"/>
          </a:xfrm>
          <a:prstGeom prst="straightConnector1">
            <a:avLst/>
          </a:prstGeom>
          <a:noFill/>
          <a:ln w="9525" cap="flat" cmpd="sng">
            <a:solidFill>
              <a:srgbClr val="404040"/>
            </a:solidFill>
            <a:prstDash val="solid"/>
            <a:miter lim="800000"/>
            <a:headEnd type="none" w="sm" len="sm"/>
            <a:tailEnd type="none" w="sm" len="sm"/>
          </a:ln>
        </p:spPr>
      </p:cxnSp>
      <p:cxnSp>
        <p:nvCxnSpPr>
          <p:cNvPr id="271" name="Google Shape;271;g76c86a34dd_0_55"/>
          <p:cNvCxnSpPr>
            <a:stCxn id="263" idx="3"/>
            <a:endCxn id="256" idx="1"/>
          </p:cNvCxnSpPr>
          <p:nvPr/>
        </p:nvCxnSpPr>
        <p:spPr>
          <a:xfrm rot="10800000" flipH="1">
            <a:off x="3541550" y="4049225"/>
            <a:ext cx="803100" cy="216300"/>
          </a:xfrm>
          <a:prstGeom prst="straightConnector1">
            <a:avLst/>
          </a:prstGeom>
          <a:noFill/>
          <a:ln w="9525" cap="flat" cmpd="sng">
            <a:solidFill>
              <a:schemeClr val="dk2"/>
            </a:solidFill>
            <a:prstDash val="solid"/>
            <a:round/>
            <a:headEnd type="none" w="med" len="med"/>
            <a:tailEnd type="none" w="med" len="med"/>
          </a:ln>
        </p:spPr>
      </p:cxnSp>
      <p:sp>
        <p:nvSpPr>
          <p:cNvPr id="272" name="Google Shape;272;g76c86a34dd_0_55"/>
          <p:cNvSpPr txBox="1"/>
          <p:nvPr/>
        </p:nvSpPr>
        <p:spPr>
          <a:xfrm>
            <a:off x="605825" y="1114725"/>
            <a:ext cx="2592900" cy="468000"/>
          </a:xfrm>
          <a:prstGeom prst="rect">
            <a:avLst/>
          </a:prstGeom>
          <a:solidFill>
            <a:srgbClr val="FFF2CC"/>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400" b="1"/>
              <a:t>Advantages:</a:t>
            </a:r>
            <a:endParaRPr sz="2400" b="1"/>
          </a:p>
        </p:txBody>
      </p:sp>
      <p:sp>
        <p:nvSpPr>
          <p:cNvPr id="273" name="Google Shape;273;g76c86a34dd_0_55"/>
          <p:cNvSpPr txBox="1"/>
          <p:nvPr/>
        </p:nvSpPr>
        <p:spPr>
          <a:xfrm>
            <a:off x="8683425" y="1105250"/>
            <a:ext cx="2592900" cy="468000"/>
          </a:xfrm>
          <a:prstGeom prst="rect">
            <a:avLst/>
          </a:prstGeom>
          <a:solidFill>
            <a:srgbClr val="C9DAF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400" b="1"/>
              <a:t>Disadvantages:</a:t>
            </a:r>
            <a:endParaRPr sz="2400" b="1"/>
          </a:p>
        </p:txBody>
      </p:sp>
      <p:cxnSp>
        <p:nvCxnSpPr>
          <p:cNvPr id="23" name="Google Shape;258;g76c86a34dd_0_55">
            <a:extLst>
              <a:ext uri="{FF2B5EF4-FFF2-40B4-BE49-F238E27FC236}">
                <a16:creationId xmlns:a16="http://schemas.microsoft.com/office/drawing/2014/main" id="{A292BAE0-F1CE-4E08-832A-43F68AD8BDD3}"/>
              </a:ext>
            </a:extLst>
          </p:cNvPr>
          <p:cNvCxnSpPr>
            <a:cxnSpLocks/>
          </p:cNvCxnSpPr>
          <p:nvPr/>
        </p:nvCxnSpPr>
        <p:spPr>
          <a:xfrm>
            <a:off x="7213319" y="4207915"/>
            <a:ext cx="1248556" cy="85759"/>
          </a:xfrm>
          <a:prstGeom prst="straightConnector1">
            <a:avLst/>
          </a:prstGeom>
          <a:noFill/>
          <a:ln w="9525" cap="flat" cmpd="sng">
            <a:solidFill>
              <a:srgbClr val="404040"/>
            </a:solidFill>
            <a:prstDash val="solid"/>
            <a:miter lim="800000"/>
            <a:headEnd type="none" w="sm" len="sm"/>
            <a:tailEnd type="none" w="sm" len="sm"/>
          </a:ln>
        </p:spPr>
      </p:cxnSp>
      <p:sp>
        <p:nvSpPr>
          <p:cNvPr id="25" name="Google Shape;265;g76c86a34dd_0_55">
            <a:extLst>
              <a:ext uri="{FF2B5EF4-FFF2-40B4-BE49-F238E27FC236}">
                <a16:creationId xmlns:a16="http://schemas.microsoft.com/office/drawing/2014/main" id="{01F63F68-4B7E-41EE-B93D-0517B9F30F10}"/>
              </a:ext>
            </a:extLst>
          </p:cNvPr>
          <p:cNvSpPr txBox="1"/>
          <p:nvPr/>
        </p:nvSpPr>
        <p:spPr>
          <a:xfrm>
            <a:off x="7940273" y="5320375"/>
            <a:ext cx="4079204" cy="1372200"/>
          </a:xfrm>
          <a:prstGeom prst="rect">
            <a:avLst/>
          </a:prstGeom>
          <a:solidFill>
            <a:srgbClr val="CFE2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rPr>
              <a:t>Our pricing recommendation on </a:t>
            </a:r>
            <a:r>
              <a:rPr lang="en-US" sz="1800" b="1" dirty="0">
                <a:solidFill>
                  <a:schemeClr val="dk1"/>
                </a:solidFill>
              </a:rPr>
              <a:t>Transport</a:t>
            </a:r>
            <a:r>
              <a:rPr lang="en-US" sz="1800" dirty="0">
                <a:solidFill>
                  <a:schemeClr val="dk1"/>
                </a:solidFill>
              </a:rPr>
              <a:t> will not be that precise due to lack of more information about the content of Transportation handling service.</a:t>
            </a:r>
            <a:endParaRPr sz="1800" dirty="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1250"/>
                                  </p:stCondLst>
                                  <p:childTnLst>
                                    <p:set>
                                      <p:cBhvr>
                                        <p:cTn id="6" dur="1" fill="hold">
                                          <p:stCondLst>
                                            <p:cond delay="0"/>
                                          </p:stCondLst>
                                        </p:cTn>
                                        <p:tgtEl>
                                          <p:spTgt spid="254"/>
                                        </p:tgtEl>
                                        <p:attrNameLst>
                                          <p:attrName>style.visibility</p:attrName>
                                        </p:attrNameLst>
                                      </p:cBhvr>
                                      <p:to>
                                        <p:strVal val="visible"/>
                                      </p:to>
                                    </p:set>
                                    <p:anim calcmode="lin" valueType="num">
                                      <p:cBhvr additive="base">
                                        <p:cTn id="7" dur="500"/>
                                        <p:tgtEl>
                                          <p:spTgt spid="254"/>
                                        </p:tgtEl>
                                        <p:attrNameLst>
                                          <p:attrName>ppt_w</p:attrName>
                                        </p:attrNameLst>
                                      </p:cBhvr>
                                      <p:tavLst>
                                        <p:tav tm="0">
                                          <p:val>
                                            <p:strVal val="0"/>
                                          </p:val>
                                        </p:tav>
                                        <p:tav tm="100000">
                                          <p:val>
                                            <p:strVal val="#ppt_w"/>
                                          </p:val>
                                        </p:tav>
                                      </p:tavLst>
                                    </p:anim>
                                    <p:anim calcmode="lin" valueType="num">
                                      <p:cBhvr additive="base">
                                        <p:cTn id="8" dur="500"/>
                                        <p:tgtEl>
                                          <p:spTgt spid="254"/>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2000"/>
                                  </p:stCondLst>
                                  <p:childTnLst>
                                    <p:set>
                                      <p:cBhvr>
                                        <p:cTn id="10" dur="1" fill="hold">
                                          <p:stCondLst>
                                            <p:cond delay="0"/>
                                          </p:stCondLst>
                                        </p:cTn>
                                        <p:tgtEl>
                                          <p:spTgt spid="258"/>
                                        </p:tgtEl>
                                        <p:attrNameLst>
                                          <p:attrName>style.visibility</p:attrName>
                                        </p:attrNameLst>
                                      </p:cBhvr>
                                      <p:to>
                                        <p:strVal val="visible"/>
                                      </p:to>
                                    </p:set>
                                    <p:animEffect transition="in" filter="fade">
                                      <p:cBhvr>
                                        <p:cTn id="11" dur="500"/>
                                        <p:tgtEl>
                                          <p:spTgt spid="258"/>
                                        </p:tgtEl>
                                      </p:cBhvr>
                                    </p:animEffect>
                                  </p:childTnLst>
                                </p:cTn>
                              </p:par>
                              <p:par>
                                <p:cTn id="12" presetID="10" presetClass="entr" presetSubtype="0" fill="hold" nodeType="withEffect">
                                  <p:stCondLst>
                                    <p:cond delay="20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1"/>
          <p:cNvSpPr txBox="1">
            <a:spLocks noGrp="1"/>
          </p:cNvSpPr>
          <p:nvPr>
            <p:ph type="title"/>
          </p:nvPr>
        </p:nvSpPr>
        <p:spPr>
          <a:xfrm>
            <a:off x="922550" y="73350"/>
            <a:ext cx="10515600" cy="880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eko"/>
              <a:buNone/>
            </a:pPr>
            <a:r>
              <a:rPr lang="zh-CN" sz="3600">
                <a:latin typeface="Arial"/>
                <a:ea typeface="Arial"/>
                <a:cs typeface="Arial"/>
                <a:sym typeface="Arial"/>
              </a:rPr>
              <a:t>Appendix: Reweighted price</a:t>
            </a:r>
            <a:endParaRPr sz="3600">
              <a:latin typeface="Arial"/>
              <a:ea typeface="Arial"/>
              <a:cs typeface="Arial"/>
              <a:sym typeface="Arial"/>
            </a:endParaRPr>
          </a:p>
        </p:txBody>
      </p:sp>
      <p:pic>
        <p:nvPicPr>
          <p:cNvPr id="279" name="Google Shape;279;p11" descr="图片包含 游戏机&#10;&#10;描述已自动生成"/>
          <p:cNvPicPr preferRelativeResize="0"/>
          <p:nvPr/>
        </p:nvPicPr>
        <p:blipFill rotWithShape="1">
          <a:blip r:embed="rId3">
            <a:alphaModFix/>
          </a:blip>
          <a:srcRect t="33065" b="32445"/>
          <a:stretch/>
        </p:blipFill>
        <p:spPr>
          <a:xfrm>
            <a:off x="9607631" y="5966150"/>
            <a:ext cx="2373802" cy="818698"/>
          </a:xfrm>
          <a:prstGeom prst="rect">
            <a:avLst/>
          </a:prstGeom>
          <a:noFill/>
          <a:ln>
            <a:noFill/>
          </a:ln>
        </p:spPr>
      </p:pic>
      <p:pic>
        <p:nvPicPr>
          <p:cNvPr id="281" name="Google Shape;281;p11"/>
          <p:cNvPicPr preferRelativeResize="0"/>
          <p:nvPr/>
        </p:nvPicPr>
        <p:blipFill>
          <a:blip r:embed="rId4">
            <a:alphaModFix/>
          </a:blip>
          <a:stretch>
            <a:fillRect/>
          </a:stretch>
        </p:blipFill>
        <p:spPr>
          <a:xfrm>
            <a:off x="1040475" y="953550"/>
            <a:ext cx="8494725" cy="1861125"/>
          </a:xfrm>
          <a:prstGeom prst="rect">
            <a:avLst/>
          </a:prstGeom>
          <a:noFill/>
          <a:ln>
            <a:noFill/>
          </a:ln>
        </p:spPr>
      </p:pic>
      <p:pic>
        <p:nvPicPr>
          <p:cNvPr id="6" name="Picture 5">
            <a:extLst>
              <a:ext uri="{FF2B5EF4-FFF2-40B4-BE49-F238E27FC236}">
                <a16:creationId xmlns:a16="http://schemas.microsoft.com/office/drawing/2014/main" id="{C6703CFC-B77C-B641-BBEC-B0531877B3E8}"/>
              </a:ext>
            </a:extLst>
          </p:cNvPr>
          <p:cNvPicPr>
            <a:picLocks noChangeAspect="1"/>
          </p:cNvPicPr>
          <p:nvPr/>
        </p:nvPicPr>
        <p:blipFill>
          <a:blip r:embed="rId5"/>
          <a:stretch>
            <a:fillRect/>
          </a:stretch>
        </p:blipFill>
        <p:spPr>
          <a:xfrm>
            <a:off x="859888" y="2814675"/>
            <a:ext cx="8855898" cy="364477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76c86a34dd_2_26"/>
          <p:cNvSpPr txBox="1">
            <a:spLocks noGrp="1"/>
          </p:cNvSpPr>
          <p:nvPr>
            <p:ph type="title"/>
          </p:nvPr>
        </p:nvSpPr>
        <p:spPr>
          <a:xfrm>
            <a:off x="838200" y="365125"/>
            <a:ext cx="75987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zh-CN" sz="3600">
                <a:latin typeface="Arial"/>
                <a:ea typeface="Arial"/>
                <a:cs typeface="Arial"/>
                <a:sym typeface="Arial"/>
              </a:rPr>
              <a:t>Appendix: Calculate the Distribution of Number of Child Accounts </a:t>
            </a:r>
            <a:endParaRPr/>
          </a:p>
        </p:txBody>
      </p:sp>
      <p:pic>
        <p:nvPicPr>
          <p:cNvPr id="288" name="Google Shape;288;g76c86a34dd_2_26"/>
          <p:cNvPicPr preferRelativeResize="0"/>
          <p:nvPr/>
        </p:nvPicPr>
        <p:blipFill>
          <a:blip r:embed="rId3">
            <a:alphaModFix/>
          </a:blip>
          <a:stretch>
            <a:fillRect/>
          </a:stretch>
        </p:blipFill>
        <p:spPr>
          <a:xfrm>
            <a:off x="594538" y="2305750"/>
            <a:ext cx="11002924" cy="2664655"/>
          </a:xfrm>
          <a:prstGeom prst="rect">
            <a:avLst/>
          </a:prstGeom>
          <a:noFill/>
          <a:ln>
            <a:noFill/>
          </a:ln>
        </p:spPr>
      </p:pic>
      <p:pic>
        <p:nvPicPr>
          <p:cNvPr id="289" name="Google Shape;289;g76c86a34dd_2_26" descr="图片包含 游戏机&#10;&#10;描述已自动生成"/>
          <p:cNvPicPr preferRelativeResize="0"/>
          <p:nvPr/>
        </p:nvPicPr>
        <p:blipFill rotWithShape="1">
          <a:blip r:embed="rId4">
            <a:alphaModFix/>
          </a:blip>
          <a:srcRect t="33065" b="32444"/>
          <a:stretch/>
        </p:blipFill>
        <p:spPr>
          <a:xfrm>
            <a:off x="9607631" y="5966150"/>
            <a:ext cx="2373800" cy="818700"/>
          </a:xfrm>
          <a:prstGeom prst="rect">
            <a:avLst/>
          </a:prstGeom>
          <a:noFill/>
          <a:ln>
            <a:noFill/>
          </a:ln>
        </p:spPr>
      </p:pic>
    </p:spTree>
    <p:extLst>
      <p:ext uri="{BB962C8B-B14F-4D97-AF65-F5344CB8AC3E}">
        <p14:creationId xmlns:p14="http://schemas.microsoft.com/office/powerpoint/2010/main" val="759317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9" name="Google Shape;289;g76c86a34dd_2_26" descr="图片包含 游戏机&#10;&#10;描述已自动生成"/>
          <p:cNvPicPr preferRelativeResize="0"/>
          <p:nvPr/>
        </p:nvPicPr>
        <p:blipFill rotWithShape="1">
          <a:blip r:embed="rId3">
            <a:alphaModFix/>
          </a:blip>
          <a:srcRect t="33065" b="32444"/>
          <a:stretch/>
        </p:blipFill>
        <p:spPr>
          <a:xfrm>
            <a:off x="9607631" y="5966150"/>
            <a:ext cx="2373800" cy="818700"/>
          </a:xfrm>
          <a:prstGeom prst="rect">
            <a:avLst/>
          </a:prstGeom>
          <a:noFill/>
          <a:ln>
            <a:noFill/>
          </a:ln>
        </p:spPr>
      </p:pic>
      <p:sp>
        <p:nvSpPr>
          <p:cNvPr id="6" name="Google Shape;287;g76c86a34dd_2_26">
            <a:extLst>
              <a:ext uri="{FF2B5EF4-FFF2-40B4-BE49-F238E27FC236}">
                <a16:creationId xmlns:a16="http://schemas.microsoft.com/office/drawing/2014/main" id="{201ADA76-1B30-304A-868A-6CC139047E90}"/>
              </a:ext>
            </a:extLst>
          </p:cNvPr>
          <p:cNvSpPr txBox="1">
            <a:spLocks/>
          </p:cNvSpPr>
          <p:nvPr/>
        </p:nvSpPr>
        <p:spPr>
          <a:xfrm>
            <a:off x="188495" y="409147"/>
            <a:ext cx="12709358" cy="7860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Teko"/>
              <a:buNone/>
              <a:defRPr sz="4400" b="0" i="0" u="none" strike="noStrike" cap="none">
                <a:solidFill>
                  <a:schemeClr val="dk1"/>
                </a:solidFill>
                <a:latin typeface="Teko"/>
                <a:ea typeface="Teko"/>
                <a:cs typeface="Teko"/>
                <a:sym typeface="Tek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en-US" dirty="0"/>
          </a:p>
        </p:txBody>
      </p:sp>
      <p:sp>
        <p:nvSpPr>
          <p:cNvPr id="5" name="Google Shape;287;g76c86a34dd_2_26">
            <a:extLst>
              <a:ext uri="{FF2B5EF4-FFF2-40B4-BE49-F238E27FC236}">
                <a16:creationId xmlns:a16="http://schemas.microsoft.com/office/drawing/2014/main" id="{879ACE91-C99F-EC4F-8BA6-10216145C111}"/>
              </a:ext>
            </a:extLst>
          </p:cNvPr>
          <p:cNvSpPr txBox="1">
            <a:spLocks/>
          </p:cNvSpPr>
          <p:nvPr/>
        </p:nvSpPr>
        <p:spPr>
          <a:xfrm>
            <a:off x="613610" y="1500026"/>
            <a:ext cx="11550316" cy="259883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Teko"/>
              <a:buNone/>
              <a:defRPr sz="4400" b="0" i="0" u="none" strike="noStrike" cap="none">
                <a:solidFill>
                  <a:schemeClr val="dk1"/>
                </a:solidFill>
                <a:latin typeface="Teko"/>
                <a:ea typeface="Teko"/>
                <a:cs typeface="Teko"/>
                <a:sym typeface="Tek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dirty="0">
                <a:latin typeface="Arial"/>
                <a:cs typeface="Arial"/>
              </a:rPr>
              <a:t>The limitation of </a:t>
            </a:r>
            <a:r>
              <a:rPr lang="en-US" sz="2400" dirty="0" err="1">
                <a:latin typeface="Arial"/>
                <a:cs typeface="Arial"/>
              </a:rPr>
              <a:t>trasnportation</a:t>
            </a:r>
            <a:r>
              <a:rPr lang="en-US" sz="2400" dirty="0">
                <a:latin typeface="Arial"/>
                <a:cs typeface="Arial"/>
              </a:rPr>
              <a:t> mainly for below reasons:</a:t>
            </a:r>
          </a:p>
          <a:p>
            <a:r>
              <a:rPr lang="en-US" sz="2400" dirty="0">
                <a:latin typeface="Arial"/>
                <a:cs typeface="Arial"/>
              </a:rPr>
              <a:t>1. The distribution of price in LA acquired is unbalanced especially in last 10 percent.</a:t>
            </a:r>
          </a:p>
          <a:p>
            <a:r>
              <a:rPr lang="en-US" sz="2400" dirty="0">
                <a:latin typeface="Arial"/>
                <a:cs typeface="Arial"/>
              </a:rPr>
              <a:t>2. Compared with distribution in LA and LA-ES, which most price distribute around 0-50, the distribution in LA acquired is different, which means service </a:t>
            </a:r>
            <a:r>
              <a:rPr lang="en-US" sz="2400" dirty="0" err="1">
                <a:latin typeface="Arial"/>
                <a:cs typeface="Arial"/>
              </a:rPr>
              <a:t>transpotation</a:t>
            </a:r>
            <a:r>
              <a:rPr lang="en-US" sz="2400" dirty="0">
                <a:latin typeface="Arial"/>
                <a:cs typeface="Arial"/>
              </a:rPr>
              <a:t> handling may be different than 'transportation.</a:t>
            </a:r>
          </a:p>
          <a:p>
            <a:endParaRPr lang="en-US" sz="2400" dirty="0"/>
          </a:p>
        </p:txBody>
      </p:sp>
      <p:sp>
        <p:nvSpPr>
          <p:cNvPr id="7" name="Google Shape;287;g76c86a34dd_2_26">
            <a:extLst>
              <a:ext uri="{FF2B5EF4-FFF2-40B4-BE49-F238E27FC236}">
                <a16:creationId xmlns:a16="http://schemas.microsoft.com/office/drawing/2014/main" id="{8BD258DD-8719-B846-B3FC-24469F90F4EB}"/>
              </a:ext>
            </a:extLst>
          </p:cNvPr>
          <p:cNvSpPr txBox="1">
            <a:spLocks/>
          </p:cNvSpPr>
          <p:nvPr/>
        </p:nvSpPr>
        <p:spPr>
          <a:xfrm>
            <a:off x="613610" y="561547"/>
            <a:ext cx="12709358" cy="7860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Teko"/>
              <a:buNone/>
              <a:defRPr sz="4400" b="0" i="0" u="none" strike="noStrike" cap="none">
                <a:solidFill>
                  <a:schemeClr val="dk1"/>
                </a:solidFill>
                <a:latin typeface="Teko"/>
                <a:ea typeface="Teko"/>
                <a:cs typeface="Teko"/>
                <a:sym typeface="Tek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ltLang="zh-CN" sz="3600" dirty="0">
                <a:latin typeface="Arial"/>
                <a:ea typeface="Arial"/>
                <a:cs typeface="Arial"/>
                <a:sym typeface="Arial"/>
              </a:rPr>
              <a:t>Appendix:</a:t>
            </a:r>
            <a:r>
              <a:rPr lang="zh-CN" altLang="en-US" sz="3600" dirty="0">
                <a:latin typeface="Arial"/>
                <a:ea typeface="Arial"/>
                <a:cs typeface="Arial"/>
                <a:sym typeface="Arial"/>
              </a:rPr>
              <a:t> </a:t>
            </a:r>
            <a:r>
              <a:rPr lang="en-US" altLang="zh-CN" sz="3600" dirty="0">
                <a:latin typeface="Arial"/>
                <a:ea typeface="Arial"/>
                <a:cs typeface="Arial"/>
                <a:sym typeface="Arial"/>
              </a:rPr>
              <a:t>Limitations</a:t>
            </a:r>
            <a:endParaRPr lang="en-US" dirty="0"/>
          </a:p>
        </p:txBody>
      </p:sp>
    </p:spTree>
    <p:extLst>
      <p:ext uri="{BB962C8B-B14F-4D97-AF65-F5344CB8AC3E}">
        <p14:creationId xmlns:p14="http://schemas.microsoft.com/office/powerpoint/2010/main" val="3666514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76c86a34dd_2_26"/>
          <p:cNvSpPr txBox="1">
            <a:spLocks noGrp="1"/>
          </p:cNvSpPr>
          <p:nvPr>
            <p:ph type="title"/>
          </p:nvPr>
        </p:nvSpPr>
        <p:spPr>
          <a:xfrm>
            <a:off x="284748" y="260814"/>
            <a:ext cx="12709358" cy="786078"/>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zh-CN" sz="3600" dirty="0">
                <a:latin typeface="Arial"/>
                <a:ea typeface="Arial"/>
                <a:cs typeface="Arial"/>
                <a:sym typeface="Arial"/>
              </a:rPr>
              <a:t>Appendix:</a:t>
            </a:r>
            <a:r>
              <a:rPr lang="zh-CN" altLang="en-US" sz="3600" dirty="0">
                <a:latin typeface="Arial"/>
                <a:ea typeface="Arial"/>
                <a:cs typeface="Arial"/>
                <a:sym typeface="Arial"/>
              </a:rPr>
              <a:t> </a:t>
            </a:r>
            <a:r>
              <a:rPr lang="zh-CN" sz="3600" dirty="0">
                <a:latin typeface="Arial"/>
                <a:ea typeface="Arial"/>
                <a:cs typeface="Arial"/>
                <a:sym typeface="Arial"/>
              </a:rPr>
              <a:t>the Distribution of</a:t>
            </a:r>
            <a:r>
              <a:rPr lang="zh-CN" altLang="en-US" sz="3600" dirty="0">
                <a:latin typeface="Arial"/>
                <a:ea typeface="Arial"/>
                <a:cs typeface="Arial"/>
                <a:sym typeface="Arial"/>
              </a:rPr>
              <a:t> </a:t>
            </a:r>
            <a:r>
              <a:rPr lang="en-US" altLang="zh-CN" sz="3600" dirty="0">
                <a:latin typeface="Arial"/>
                <a:ea typeface="Arial"/>
                <a:cs typeface="Arial"/>
                <a:sym typeface="Arial"/>
              </a:rPr>
              <a:t>rate</a:t>
            </a:r>
            <a:r>
              <a:rPr lang="zh-CN" altLang="en-US" sz="3600" dirty="0">
                <a:latin typeface="Arial"/>
                <a:ea typeface="Arial"/>
                <a:cs typeface="Arial"/>
                <a:sym typeface="Arial"/>
              </a:rPr>
              <a:t> </a:t>
            </a:r>
            <a:r>
              <a:rPr lang="en-US" altLang="zh-CN" sz="3600" dirty="0">
                <a:latin typeface="Arial"/>
                <a:ea typeface="Arial"/>
                <a:cs typeface="Arial"/>
                <a:sym typeface="Arial"/>
              </a:rPr>
              <a:t>amount</a:t>
            </a:r>
            <a:r>
              <a:rPr lang="zh-CN" altLang="en-US" sz="3600" dirty="0">
                <a:latin typeface="Arial"/>
                <a:ea typeface="Arial"/>
                <a:cs typeface="Arial"/>
                <a:sym typeface="Arial"/>
              </a:rPr>
              <a:t> </a:t>
            </a:r>
            <a:r>
              <a:rPr lang="en-US" altLang="zh-CN" sz="3600" dirty="0">
                <a:latin typeface="Arial"/>
                <a:ea typeface="Arial"/>
                <a:cs typeface="Arial"/>
                <a:sym typeface="Arial"/>
              </a:rPr>
              <a:t>of</a:t>
            </a:r>
            <a:r>
              <a:rPr lang="zh-CN" altLang="en-US" sz="3600" dirty="0">
                <a:latin typeface="Arial"/>
                <a:ea typeface="Arial"/>
                <a:cs typeface="Arial"/>
                <a:sym typeface="Arial"/>
              </a:rPr>
              <a:t> </a:t>
            </a:r>
            <a:r>
              <a:rPr lang="en-US" altLang="zh-CN" sz="3600" dirty="0">
                <a:latin typeface="Arial"/>
                <a:ea typeface="Arial"/>
                <a:cs typeface="Arial"/>
                <a:sym typeface="Arial"/>
              </a:rPr>
              <a:t>transportation handling</a:t>
            </a:r>
            <a:r>
              <a:rPr lang="zh-CN" altLang="en-US" sz="3600" dirty="0">
                <a:latin typeface="Arial"/>
                <a:ea typeface="Arial"/>
                <a:cs typeface="Arial"/>
                <a:sym typeface="Arial"/>
              </a:rPr>
              <a:t> </a:t>
            </a:r>
            <a:r>
              <a:rPr lang="en-US" altLang="zh-CN" sz="3600" dirty="0">
                <a:latin typeface="Arial"/>
                <a:ea typeface="Arial"/>
                <a:cs typeface="Arial"/>
                <a:sym typeface="Arial"/>
              </a:rPr>
              <a:t>in</a:t>
            </a:r>
            <a:r>
              <a:rPr lang="zh-CN" altLang="en-US" sz="3600" dirty="0">
                <a:latin typeface="Arial"/>
                <a:ea typeface="Arial"/>
                <a:cs typeface="Arial"/>
                <a:sym typeface="Arial"/>
              </a:rPr>
              <a:t> </a:t>
            </a:r>
            <a:r>
              <a:rPr lang="en-US" altLang="zh-CN" sz="3600" dirty="0">
                <a:latin typeface="Arial"/>
                <a:ea typeface="Arial"/>
                <a:cs typeface="Arial"/>
                <a:sym typeface="Arial"/>
              </a:rPr>
              <a:t>LA-acquired</a:t>
            </a:r>
            <a:r>
              <a:rPr lang="zh-CN" altLang="en-US" sz="3600" dirty="0">
                <a:latin typeface="Arial"/>
                <a:ea typeface="Arial"/>
                <a:cs typeface="Arial"/>
                <a:sym typeface="Arial"/>
              </a:rPr>
              <a:t> </a:t>
            </a:r>
            <a:r>
              <a:rPr lang="en-US" altLang="zh-CN" sz="3600" dirty="0">
                <a:latin typeface="Arial"/>
                <a:ea typeface="Arial"/>
                <a:cs typeface="Arial"/>
                <a:sym typeface="Arial"/>
              </a:rPr>
              <a:t>market</a:t>
            </a:r>
            <a:endParaRPr dirty="0"/>
          </a:p>
        </p:txBody>
      </p:sp>
      <p:pic>
        <p:nvPicPr>
          <p:cNvPr id="289" name="Google Shape;289;g76c86a34dd_2_26" descr="图片包含 游戏机&#10;&#10;描述已自动生成"/>
          <p:cNvPicPr preferRelativeResize="0"/>
          <p:nvPr/>
        </p:nvPicPr>
        <p:blipFill rotWithShape="1">
          <a:blip r:embed="rId3">
            <a:alphaModFix/>
          </a:blip>
          <a:srcRect t="33065" b="32444"/>
          <a:stretch/>
        </p:blipFill>
        <p:spPr>
          <a:xfrm>
            <a:off x="9607631" y="5966150"/>
            <a:ext cx="2373800" cy="818700"/>
          </a:xfrm>
          <a:prstGeom prst="rect">
            <a:avLst/>
          </a:prstGeom>
          <a:noFill/>
          <a:ln>
            <a:noFill/>
          </a:ln>
        </p:spPr>
      </p:pic>
      <p:grpSp>
        <p:nvGrpSpPr>
          <p:cNvPr id="27" name="Group 26">
            <a:extLst>
              <a:ext uri="{FF2B5EF4-FFF2-40B4-BE49-F238E27FC236}">
                <a16:creationId xmlns:a16="http://schemas.microsoft.com/office/drawing/2014/main" id="{CF6421F2-ED58-CD4A-A41E-C7527EDB8597}"/>
              </a:ext>
            </a:extLst>
          </p:cNvPr>
          <p:cNvGrpSpPr/>
          <p:nvPr/>
        </p:nvGrpSpPr>
        <p:grpSpPr>
          <a:xfrm>
            <a:off x="1191126" y="1192707"/>
            <a:ext cx="9504948" cy="4895272"/>
            <a:chOff x="1191126" y="1192707"/>
            <a:chExt cx="9456821" cy="4773443"/>
          </a:xfrm>
        </p:grpSpPr>
        <p:pic>
          <p:nvPicPr>
            <p:cNvPr id="3" name="Picture 2" descr="A screenshot of a cell phone&#10;&#10;Description automatically generated">
              <a:extLst>
                <a:ext uri="{FF2B5EF4-FFF2-40B4-BE49-F238E27FC236}">
                  <a16:creationId xmlns:a16="http://schemas.microsoft.com/office/drawing/2014/main" id="{E1A5CB12-2D52-104B-98F9-9AB787E54440}"/>
                </a:ext>
              </a:extLst>
            </p:cNvPr>
            <p:cNvPicPr>
              <a:picLocks noChangeAspect="1"/>
            </p:cNvPicPr>
            <p:nvPr/>
          </p:nvPicPr>
          <p:blipFill>
            <a:blip r:embed="rId4"/>
            <a:stretch>
              <a:fillRect/>
            </a:stretch>
          </p:blipFill>
          <p:spPr>
            <a:xfrm>
              <a:off x="1191126" y="1192707"/>
              <a:ext cx="9456821" cy="477344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FC9747E3-DB72-4441-9C54-EF93E836B788}"/>
                </a:ext>
              </a:extLst>
            </p:cNvPr>
            <p:cNvPicPr>
              <a:picLocks noChangeAspect="1"/>
            </p:cNvPicPr>
            <p:nvPr/>
          </p:nvPicPr>
          <p:blipFill>
            <a:blip r:embed="rId5"/>
            <a:stretch>
              <a:fillRect/>
            </a:stretch>
          </p:blipFill>
          <p:spPr>
            <a:xfrm>
              <a:off x="2712120" y="4620126"/>
              <a:ext cx="1314450" cy="345908"/>
            </a:xfrm>
            <a:prstGeom prst="rect">
              <a:avLst/>
            </a:prstGeom>
          </p:spPr>
        </p:pic>
        <p:pic>
          <p:nvPicPr>
            <p:cNvPr id="7" name="Picture 6" descr="A close up of a logo&#10;&#10;Description automatically generated">
              <a:extLst>
                <a:ext uri="{FF2B5EF4-FFF2-40B4-BE49-F238E27FC236}">
                  <a16:creationId xmlns:a16="http://schemas.microsoft.com/office/drawing/2014/main" id="{61B77D1D-2489-F449-865E-138FC71E3FE1}"/>
                </a:ext>
              </a:extLst>
            </p:cNvPr>
            <p:cNvPicPr>
              <a:picLocks noChangeAspect="1"/>
            </p:cNvPicPr>
            <p:nvPr/>
          </p:nvPicPr>
          <p:blipFill>
            <a:blip r:embed="rId6"/>
            <a:stretch>
              <a:fillRect/>
            </a:stretch>
          </p:blipFill>
          <p:spPr>
            <a:xfrm>
              <a:off x="3463707" y="5023772"/>
              <a:ext cx="1081561" cy="287990"/>
            </a:xfrm>
            <a:prstGeom prst="rect">
              <a:avLst/>
            </a:prstGeom>
          </p:spPr>
        </p:pic>
        <p:pic>
          <p:nvPicPr>
            <p:cNvPr id="13" name="Picture 12" descr="A picture containing table&#10;&#10;Description automatically generated">
              <a:extLst>
                <a:ext uri="{FF2B5EF4-FFF2-40B4-BE49-F238E27FC236}">
                  <a16:creationId xmlns:a16="http://schemas.microsoft.com/office/drawing/2014/main" id="{61B986C4-A826-B944-9E94-014C2A2EA508}"/>
                </a:ext>
              </a:extLst>
            </p:cNvPr>
            <p:cNvPicPr>
              <a:picLocks noChangeAspect="1"/>
            </p:cNvPicPr>
            <p:nvPr/>
          </p:nvPicPr>
          <p:blipFill>
            <a:blip r:embed="rId7"/>
            <a:stretch>
              <a:fillRect/>
            </a:stretch>
          </p:blipFill>
          <p:spPr>
            <a:xfrm>
              <a:off x="3859134" y="5601694"/>
              <a:ext cx="1372268" cy="262217"/>
            </a:xfrm>
            <a:prstGeom prst="rect">
              <a:avLst/>
            </a:prstGeom>
          </p:spPr>
        </p:pic>
        <p:pic>
          <p:nvPicPr>
            <p:cNvPr id="14" name="Picture 13">
              <a:extLst>
                <a:ext uri="{FF2B5EF4-FFF2-40B4-BE49-F238E27FC236}">
                  <a16:creationId xmlns:a16="http://schemas.microsoft.com/office/drawing/2014/main" id="{4883EF19-9571-1349-9F0C-E15BCE7AD086}"/>
                </a:ext>
              </a:extLst>
            </p:cNvPr>
            <p:cNvPicPr>
              <a:picLocks noChangeAspect="1"/>
            </p:cNvPicPr>
            <p:nvPr/>
          </p:nvPicPr>
          <p:blipFill>
            <a:blip r:embed="rId8"/>
            <a:stretch>
              <a:fillRect/>
            </a:stretch>
          </p:blipFill>
          <p:spPr>
            <a:xfrm>
              <a:off x="4690621" y="5181532"/>
              <a:ext cx="1081561" cy="208661"/>
            </a:xfrm>
            <a:prstGeom prst="rect">
              <a:avLst/>
            </a:prstGeom>
          </p:spPr>
        </p:pic>
        <p:pic>
          <p:nvPicPr>
            <p:cNvPr id="16" name="Picture 15" descr="A close up of a logo&#10;&#10;Description automatically generated">
              <a:extLst>
                <a:ext uri="{FF2B5EF4-FFF2-40B4-BE49-F238E27FC236}">
                  <a16:creationId xmlns:a16="http://schemas.microsoft.com/office/drawing/2014/main" id="{413AB61C-2324-E341-B716-5D6ADBC961B1}"/>
                </a:ext>
              </a:extLst>
            </p:cNvPr>
            <p:cNvPicPr>
              <a:picLocks noChangeAspect="1"/>
            </p:cNvPicPr>
            <p:nvPr/>
          </p:nvPicPr>
          <p:blipFill>
            <a:blip r:embed="rId9"/>
            <a:stretch>
              <a:fillRect/>
            </a:stretch>
          </p:blipFill>
          <p:spPr>
            <a:xfrm>
              <a:off x="5287548" y="4966034"/>
              <a:ext cx="976459" cy="223772"/>
            </a:xfrm>
            <a:prstGeom prst="rect">
              <a:avLst/>
            </a:prstGeom>
          </p:spPr>
        </p:pic>
        <p:pic>
          <p:nvPicPr>
            <p:cNvPr id="18" name="Picture 17" descr="A close up of a logo&#10;&#10;Description automatically generated">
              <a:extLst>
                <a:ext uri="{FF2B5EF4-FFF2-40B4-BE49-F238E27FC236}">
                  <a16:creationId xmlns:a16="http://schemas.microsoft.com/office/drawing/2014/main" id="{1FAA56CD-75D5-1C48-A86A-D76B572D9D30}"/>
                </a:ext>
              </a:extLst>
            </p:cNvPr>
            <p:cNvPicPr>
              <a:picLocks noChangeAspect="1"/>
            </p:cNvPicPr>
            <p:nvPr/>
          </p:nvPicPr>
          <p:blipFill>
            <a:blip r:embed="rId10"/>
            <a:stretch>
              <a:fillRect/>
            </a:stretch>
          </p:blipFill>
          <p:spPr>
            <a:xfrm>
              <a:off x="6096000" y="5101449"/>
              <a:ext cx="976459" cy="230344"/>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16476FA6-BD06-F04A-8A20-22F1A13141BE}"/>
                </a:ext>
              </a:extLst>
            </p:cNvPr>
            <p:cNvPicPr>
              <a:picLocks noChangeAspect="1"/>
            </p:cNvPicPr>
            <p:nvPr/>
          </p:nvPicPr>
          <p:blipFill>
            <a:blip r:embed="rId11"/>
            <a:stretch>
              <a:fillRect/>
            </a:stretch>
          </p:blipFill>
          <p:spPr>
            <a:xfrm>
              <a:off x="7060773" y="5055221"/>
              <a:ext cx="998305" cy="271033"/>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C7FABF2C-F4B2-EB45-95D9-AB1C6055B86A}"/>
                </a:ext>
              </a:extLst>
            </p:cNvPr>
            <p:cNvPicPr>
              <a:picLocks noChangeAspect="1"/>
            </p:cNvPicPr>
            <p:nvPr/>
          </p:nvPicPr>
          <p:blipFill>
            <a:blip r:embed="rId12"/>
            <a:stretch>
              <a:fillRect/>
            </a:stretch>
          </p:blipFill>
          <p:spPr>
            <a:xfrm>
              <a:off x="7586224" y="5619329"/>
              <a:ext cx="1356297" cy="208661"/>
            </a:xfrm>
            <a:prstGeom prst="rect">
              <a:avLst/>
            </a:prstGeom>
          </p:spPr>
        </p:pic>
        <p:pic>
          <p:nvPicPr>
            <p:cNvPr id="24" name="Picture 23" descr="A picture containing table&#10;&#10;Description automatically generated">
              <a:extLst>
                <a:ext uri="{FF2B5EF4-FFF2-40B4-BE49-F238E27FC236}">
                  <a16:creationId xmlns:a16="http://schemas.microsoft.com/office/drawing/2014/main" id="{C0795FA8-0766-7B47-AF46-568E9EC2DD44}"/>
                </a:ext>
              </a:extLst>
            </p:cNvPr>
            <p:cNvPicPr>
              <a:picLocks noChangeAspect="1"/>
            </p:cNvPicPr>
            <p:nvPr/>
          </p:nvPicPr>
          <p:blipFill>
            <a:blip r:embed="rId13"/>
            <a:stretch>
              <a:fillRect/>
            </a:stretch>
          </p:blipFill>
          <p:spPr>
            <a:xfrm>
              <a:off x="8079750" y="5074995"/>
              <a:ext cx="1191927" cy="229217"/>
            </a:xfrm>
            <a:prstGeom prst="rect">
              <a:avLst/>
            </a:prstGeom>
          </p:spPr>
        </p:pic>
        <p:pic>
          <p:nvPicPr>
            <p:cNvPr id="26" name="Picture 25" descr="A picture containing table&#10;&#10;Description automatically generated">
              <a:extLst>
                <a:ext uri="{FF2B5EF4-FFF2-40B4-BE49-F238E27FC236}">
                  <a16:creationId xmlns:a16="http://schemas.microsoft.com/office/drawing/2014/main" id="{A030F3AB-CD96-DC4F-A250-CFACAD5A2C8E}"/>
                </a:ext>
              </a:extLst>
            </p:cNvPr>
            <p:cNvPicPr>
              <a:picLocks noChangeAspect="1"/>
            </p:cNvPicPr>
            <p:nvPr/>
          </p:nvPicPr>
          <p:blipFill>
            <a:blip r:embed="rId14"/>
            <a:stretch>
              <a:fillRect/>
            </a:stretch>
          </p:blipFill>
          <p:spPr>
            <a:xfrm>
              <a:off x="9049420" y="4997118"/>
              <a:ext cx="1394558" cy="208662"/>
            </a:xfrm>
            <a:prstGeom prst="rect">
              <a:avLst/>
            </a:prstGeom>
          </p:spPr>
        </p:pic>
      </p:grpSp>
      <p:grpSp>
        <p:nvGrpSpPr>
          <p:cNvPr id="31" name="Group 30">
            <a:extLst>
              <a:ext uri="{FF2B5EF4-FFF2-40B4-BE49-F238E27FC236}">
                <a16:creationId xmlns:a16="http://schemas.microsoft.com/office/drawing/2014/main" id="{01634587-E22C-6048-A622-E790F6CD99E9}"/>
              </a:ext>
            </a:extLst>
          </p:cNvPr>
          <p:cNvGrpSpPr/>
          <p:nvPr/>
        </p:nvGrpSpPr>
        <p:grpSpPr>
          <a:xfrm>
            <a:off x="2872260" y="4860001"/>
            <a:ext cx="7771206" cy="1275529"/>
            <a:chOff x="2712120" y="4620126"/>
            <a:chExt cx="7731858" cy="1243785"/>
          </a:xfrm>
        </p:grpSpPr>
        <p:pic>
          <p:nvPicPr>
            <p:cNvPr id="33" name="Picture 32" descr="A screenshot of a cell phone&#10;&#10;Description automatically generated">
              <a:extLst>
                <a:ext uri="{FF2B5EF4-FFF2-40B4-BE49-F238E27FC236}">
                  <a16:creationId xmlns:a16="http://schemas.microsoft.com/office/drawing/2014/main" id="{502E8504-164F-CE47-AB87-CBF4BB2DE4F5}"/>
                </a:ext>
              </a:extLst>
            </p:cNvPr>
            <p:cNvPicPr>
              <a:picLocks noChangeAspect="1"/>
            </p:cNvPicPr>
            <p:nvPr/>
          </p:nvPicPr>
          <p:blipFill>
            <a:blip r:embed="rId5"/>
            <a:stretch>
              <a:fillRect/>
            </a:stretch>
          </p:blipFill>
          <p:spPr>
            <a:xfrm>
              <a:off x="2712120" y="4620126"/>
              <a:ext cx="1314450" cy="345908"/>
            </a:xfrm>
            <a:prstGeom prst="rect">
              <a:avLst/>
            </a:prstGeom>
          </p:spPr>
        </p:pic>
        <p:pic>
          <p:nvPicPr>
            <p:cNvPr id="34" name="Picture 33" descr="A close up of a logo&#10;&#10;Description automatically generated">
              <a:extLst>
                <a:ext uri="{FF2B5EF4-FFF2-40B4-BE49-F238E27FC236}">
                  <a16:creationId xmlns:a16="http://schemas.microsoft.com/office/drawing/2014/main" id="{DECCCD5F-A8C8-EF42-8D00-E7F69F9E7223}"/>
                </a:ext>
              </a:extLst>
            </p:cNvPr>
            <p:cNvPicPr>
              <a:picLocks noChangeAspect="1"/>
            </p:cNvPicPr>
            <p:nvPr/>
          </p:nvPicPr>
          <p:blipFill>
            <a:blip r:embed="rId6"/>
            <a:stretch>
              <a:fillRect/>
            </a:stretch>
          </p:blipFill>
          <p:spPr>
            <a:xfrm>
              <a:off x="3463707" y="5023772"/>
              <a:ext cx="1081561" cy="287990"/>
            </a:xfrm>
            <a:prstGeom prst="rect">
              <a:avLst/>
            </a:prstGeom>
          </p:spPr>
        </p:pic>
        <p:pic>
          <p:nvPicPr>
            <p:cNvPr id="35" name="Picture 34" descr="A picture containing table&#10;&#10;Description automatically generated">
              <a:extLst>
                <a:ext uri="{FF2B5EF4-FFF2-40B4-BE49-F238E27FC236}">
                  <a16:creationId xmlns:a16="http://schemas.microsoft.com/office/drawing/2014/main" id="{DB8E336A-69CC-5743-98B9-CDB5926F7972}"/>
                </a:ext>
              </a:extLst>
            </p:cNvPr>
            <p:cNvPicPr>
              <a:picLocks noChangeAspect="1"/>
            </p:cNvPicPr>
            <p:nvPr/>
          </p:nvPicPr>
          <p:blipFill>
            <a:blip r:embed="rId7"/>
            <a:stretch>
              <a:fillRect/>
            </a:stretch>
          </p:blipFill>
          <p:spPr>
            <a:xfrm>
              <a:off x="3859134" y="5601694"/>
              <a:ext cx="1372268" cy="262217"/>
            </a:xfrm>
            <a:prstGeom prst="rect">
              <a:avLst/>
            </a:prstGeom>
          </p:spPr>
        </p:pic>
        <p:pic>
          <p:nvPicPr>
            <p:cNvPr id="36" name="Picture 35">
              <a:extLst>
                <a:ext uri="{FF2B5EF4-FFF2-40B4-BE49-F238E27FC236}">
                  <a16:creationId xmlns:a16="http://schemas.microsoft.com/office/drawing/2014/main" id="{7198975C-D2ED-F041-81B4-A5C5260193A9}"/>
                </a:ext>
              </a:extLst>
            </p:cNvPr>
            <p:cNvPicPr>
              <a:picLocks noChangeAspect="1"/>
            </p:cNvPicPr>
            <p:nvPr/>
          </p:nvPicPr>
          <p:blipFill>
            <a:blip r:embed="rId8"/>
            <a:stretch>
              <a:fillRect/>
            </a:stretch>
          </p:blipFill>
          <p:spPr>
            <a:xfrm>
              <a:off x="4690621" y="5181532"/>
              <a:ext cx="1081561" cy="208661"/>
            </a:xfrm>
            <a:prstGeom prst="rect">
              <a:avLst/>
            </a:prstGeom>
          </p:spPr>
        </p:pic>
        <p:pic>
          <p:nvPicPr>
            <p:cNvPr id="37" name="Picture 36" descr="A close up of a logo&#10;&#10;Description automatically generated">
              <a:extLst>
                <a:ext uri="{FF2B5EF4-FFF2-40B4-BE49-F238E27FC236}">
                  <a16:creationId xmlns:a16="http://schemas.microsoft.com/office/drawing/2014/main" id="{D95436FA-044E-834A-937B-BA2C7F6256D4}"/>
                </a:ext>
              </a:extLst>
            </p:cNvPr>
            <p:cNvPicPr>
              <a:picLocks noChangeAspect="1"/>
            </p:cNvPicPr>
            <p:nvPr/>
          </p:nvPicPr>
          <p:blipFill>
            <a:blip r:embed="rId9"/>
            <a:stretch>
              <a:fillRect/>
            </a:stretch>
          </p:blipFill>
          <p:spPr>
            <a:xfrm>
              <a:off x="5287548" y="4966034"/>
              <a:ext cx="976459" cy="223772"/>
            </a:xfrm>
            <a:prstGeom prst="rect">
              <a:avLst/>
            </a:prstGeom>
          </p:spPr>
        </p:pic>
        <p:pic>
          <p:nvPicPr>
            <p:cNvPr id="38" name="Picture 37" descr="A close up of a logo&#10;&#10;Description automatically generated">
              <a:extLst>
                <a:ext uri="{FF2B5EF4-FFF2-40B4-BE49-F238E27FC236}">
                  <a16:creationId xmlns:a16="http://schemas.microsoft.com/office/drawing/2014/main" id="{08EAB617-5BB8-D94C-BC56-E4FCF08BCBF8}"/>
                </a:ext>
              </a:extLst>
            </p:cNvPr>
            <p:cNvPicPr>
              <a:picLocks noChangeAspect="1"/>
            </p:cNvPicPr>
            <p:nvPr/>
          </p:nvPicPr>
          <p:blipFill>
            <a:blip r:embed="rId10"/>
            <a:stretch>
              <a:fillRect/>
            </a:stretch>
          </p:blipFill>
          <p:spPr>
            <a:xfrm>
              <a:off x="6096000" y="5101449"/>
              <a:ext cx="976459" cy="230344"/>
            </a:xfrm>
            <a:prstGeom prst="rect">
              <a:avLst/>
            </a:prstGeom>
          </p:spPr>
        </p:pic>
        <p:pic>
          <p:nvPicPr>
            <p:cNvPr id="39" name="Picture 38" descr="A screenshot of a cell phone&#10;&#10;Description automatically generated">
              <a:extLst>
                <a:ext uri="{FF2B5EF4-FFF2-40B4-BE49-F238E27FC236}">
                  <a16:creationId xmlns:a16="http://schemas.microsoft.com/office/drawing/2014/main" id="{3741F564-D72A-B44D-92B2-9D5596980E6F}"/>
                </a:ext>
              </a:extLst>
            </p:cNvPr>
            <p:cNvPicPr>
              <a:picLocks noChangeAspect="1"/>
            </p:cNvPicPr>
            <p:nvPr/>
          </p:nvPicPr>
          <p:blipFill>
            <a:blip r:embed="rId11"/>
            <a:stretch>
              <a:fillRect/>
            </a:stretch>
          </p:blipFill>
          <p:spPr>
            <a:xfrm>
              <a:off x="7060773" y="5055221"/>
              <a:ext cx="998305" cy="271033"/>
            </a:xfrm>
            <a:prstGeom prst="rect">
              <a:avLst/>
            </a:prstGeom>
          </p:spPr>
        </p:pic>
        <p:pic>
          <p:nvPicPr>
            <p:cNvPr id="40" name="Picture 39" descr="A screenshot of a cell phone&#10;&#10;Description automatically generated">
              <a:extLst>
                <a:ext uri="{FF2B5EF4-FFF2-40B4-BE49-F238E27FC236}">
                  <a16:creationId xmlns:a16="http://schemas.microsoft.com/office/drawing/2014/main" id="{2E6939A1-EE54-8545-89EA-CDED6DD77C7B}"/>
                </a:ext>
              </a:extLst>
            </p:cNvPr>
            <p:cNvPicPr>
              <a:picLocks noChangeAspect="1"/>
            </p:cNvPicPr>
            <p:nvPr/>
          </p:nvPicPr>
          <p:blipFill>
            <a:blip r:embed="rId12"/>
            <a:stretch>
              <a:fillRect/>
            </a:stretch>
          </p:blipFill>
          <p:spPr>
            <a:xfrm>
              <a:off x="7586224" y="5619329"/>
              <a:ext cx="1356297" cy="208661"/>
            </a:xfrm>
            <a:prstGeom prst="rect">
              <a:avLst/>
            </a:prstGeom>
          </p:spPr>
        </p:pic>
        <p:pic>
          <p:nvPicPr>
            <p:cNvPr id="41" name="Picture 40" descr="A picture containing table&#10;&#10;Description automatically generated">
              <a:extLst>
                <a:ext uri="{FF2B5EF4-FFF2-40B4-BE49-F238E27FC236}">
                  <a16:creationId xmlns:a16="http://schemas.microsoft.com/office/drawing/2014/main" id="{6129F6DB-DB13-F64A-A2E5-934E16FE79FA}"/>
                </a:ext>
              </a:extLst>
            </p:cNvPr>
            <p:cNvPicPr>
              <a:picLocks noChangeAspect="1"/>
            </p:cNvPicPr>
            <p:nvPr/>
          </p:nvPicPr>
          <p:blipFill>
            <a:blip r:embed="rId13"/>
            <a:stretch>
              <a:fillRect/>
            </a:stretch>
          </p:blipFill>
          <p:spPr>
            <a:xfrm>
              <a:off x="8079750" y="5074995"/>
              <a:ext cx="1191927" cy="229217"/>
            </a:xfrm>
            <a:prstGeom prst="rect">
              <a:avLst/>
            </a:prstGeom>
          </p:spPr>
        </p:pic>
        <p:pic>
          <p:nvPicPr>
            <p:cNvPr id="42" name="Picture 41" descr="A picture containing table&#10;&#10;Description automatically generated">
              <a:extLst>
                <a:ext uri="{FF2B5EF4-FFF2-40B4-BE49-F238E27FC236}">
                  <a16:creationId xmlns:a16="http://schemas.microsoft.com/office/drawing/2014/main" id="{5972C1F4-5BA7-004D-A1DA-528944924C86}"/>
                </a:ext>
              </a:extLst>
            </p:cNvPr>
            <p:cNvPicPr>
              <a:picLocks noChangeAspect="1"/>
            </p:cNvPicPr>
            <p:nvPr/>
          </p:nvPicPr>
          <p:blipFill>
            <a:blip r:embed="rId14"/>
            <a:stretch>
              <a:fillRect/>
            </a:stretch>
          </p:blipFill>
          <p:spPr>
            <a:xfrm>
              <a:off x="9049420" y="4997118"/>
              <a:ext cx="1394558" cy="208662"/>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9" name="Google Shape;289;g76c86a34dd_2_26" descr="图片包含 游戏机&#10;&#10;描述已自动生成"/>
          <p:cNvPicPr preferRelativeResize="0"/>
          <p:nvPr/>
        </p:nvPicPr>
        <p:blipFill rotWithShape="1">
          <a:blip r:embed="rId3">
            <a:alphaModFix/>
          </a:blip>
          <a:srcRect t="33065" b="32444"/>
          <a:stretch/>
        </p:blipFill>
        <p:spPr>
          <a:xfrm>
            <a:off x="9607631" y="5966150"/>
            <a:ext cx="2373800" cy="818700"/>
          </a:xfrm>
          <a:prstGeom prst="rect">
            <a:avLst/>
          </a:prstGeom>
          <a:noFill/>
          <a:ln>
            <a:noFill/>
          </a:ln>
        </p:spPr>
      </p:pic>
      <p:pic>
        <p:nvPicPr>
          <p:cNvPr id="2" name="Picture 1">
            <a:extLst>
              <a:ext uri="{FF2B5EF4-FFF2-40B4-BE49-F238E27FC236}">
                <a16:creationId xmlns:a16="http://schemas.microsoft.com/office/drawing/2014/main" id="{60712AE3-3B13-9A4A-879C-ED8C6859FE41}"/>
              </a:ext>
            </a:extLst>
          </p:cNvPr>
          <p:cNvPicPr>
            <a:picLocks noChangeAspect="1"/>
          </p:cNvPicPr>
          <p:nvPr/>
        </p:nvPicPr>
        <p:blipFill>
          <a:blip r:embed="rId4"/>
          <a:stretch>
            <a:fillRect/>
          </a:stretch>
        </p:blipFill>
        <p:spPr>
          <a:xfrm>
            <a:off x="154389" y="2027306"/>
            <a:ext cx="11827042" cy="3289917"/>
          </a:xfrm>
          <a:prstGeom prst="rect">
            <a:avLst/>
          </a:prstGeom>
        </p:spPr>
      </p:pic>
      <p:sp>
        <p:nvSpPr>
          <p:cNvPr id="30" name="Google Shape;287;g76c86a34dd_2_26">
            <a:extLst>
              <a:ext uri="{FF2B5EF4-FFF2-40B4-BE49-F238E27FC236}">
                <a16:creationId xmlns:a16="http://schemas.microsoft.com/office/drawing/2014/main" id="{4577220D-842C-1641-812B-EAD9086D931A}"/>
              </a:ext>
            </a:extLst>
          </p:cNvPr>
          <p:cNvSpPr txBox="1">
            <a:spLocks noGrp="1"/>
          </p:cNvSpPr>
          <p:nvPr>
            <p:ph type="title"/>
          </p:nvPr>
        </p:nvSpPr>
        <p:spPr>
          <a:xfrm>
            <a:off x="284748" y="393162"/>
            <a:ext cx="12709358" cy="786078"/>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zh-CN" sz="3600" dirty="0">
                <a:latin typeface="Arial"/>
                <a:ea typeface="Arial"/>
                <a:cs typeface="Arial"/>
                <a:sym typeface="Arial"/>
              </a:rPr>
              <a:t>Appendix:</a:t>
            </a:r>
            <a:r>
              <a:rPr lang="zh-CN" altLang="en-US" sz="3600" dirty="0">
                <a:latin typeface="Arial"/>
                <a:ea typeface="Arial"/>
                <a:cs typeface="Arial"/>
                <a:sym typeface="Arial"/>
              </a:rPr>
              <a:t> </a:t>
            </a:r>
            <a:r>
              <a:rPr lang="zh-CN" sz="3600" dirty="0">
                <a:latin typeface="Arial"/>
                <a:ea typeface="Arial"/>
                <a:cs typeface="Arial"/>
                <a:sym typeface="Arial"/>
              </a:rPr>
              <a:t>the </a:t>
            </a:r>
            <a:r>
              <a:rPr lang="en-US" altLang="zh-CN" sz="3600" dirty="0">
                <a:latin typeface="Arial"/>
                <a:ea typeface="Arial"/>
                <a:cs typeface="Arial"/>
                <a:sym typeface="Arial"/>
              </a:rPr>
              <a:t>percentile</a:t>
            </a:r>
            <a:r>
              <a:rPr lang="zh-CN" altLang="en-US" sz="3600" dirty="0">
                <a:latin typeface="Arial"/>
                <a:ea typeface="Arial"/>
                <a:cs typeface="Arial"/>
                <a:sym typeface="Arial"/>
              </a:rPr>
              <a:t> </a:t>
            </a:r>
            <a:r>
              <a:rPr lang="en-US" altLang="zh-CN" sz="3600" dirty="0">
                <a:latin typeface="Arial"/>
                <a:ea typeface="Arial"/>
                <a:cs typeface="Arial"/>
                <a:sym typeface="Arial"/>
              </a:rPr>
              <a:t>d</a:t>
            </a:r>
            <a:r>
              <a:rPr lang="zh-CN" sz="3600" dirty="0">
                <a:latin typeface="Arial"/>
                <a:ea typeface="Arial"/>
                <a:cs typeface="Arial"/>
                <a:sym typeface="Arial"/>
              </a:rPr>
              <a:t>istribution of</a:t>
            </a:r>
            <a:r>
              <a:rPr lang="zh-CN" altLang="en-US" sz="3600" dirty="0">
                <a:latin typeface="Arial"/>
                <a:ea typeface="Arial"/>
                <a:cs typeface="Arial"/>
                <a:sym typeface="Arial"/>
              </a:rPr>
              <a:t> </a:t>
            </a:r>
            <a:r>
              <a:rPr lang="en-US" altLang="zh-CN" sz="3600" dirty="0">
                <a:latin typeface="Arial"/>
                <a:ea typeface="Arial"/>
                <a:cs typeface="Arial"/>
                <a:sym typeface="Arial"/>
              </a:rPr>
              <a:t>rate</a:t>
            </a:r>
            <a:r>
              <a:rPr lang="zh-CN" altLang="en-US" sz="3600" dirty="0">
                <a:latin typeface="Arial"/>
                <a:ea typeface="Arial"/>
                <a:cs typeface="Arial"/>
                <a:sym typeface="Arial"/>
              </a:rPr>
              <a:t> </a:t>
            </a:r>
            <a:r>
              <a:rPr lang="en-US" altLang="zh-CN" sz="3600" dirty="0">
                <a:latin typeface="Arial"/>
                <a:ea typeface="Arial"/>
                <a:cs typeface="Arial"/>
                <a:sym typeface="Arial"/>
              </a:rPr>
              <a:t>amount</a:t>
            </a:r>
            <a:r>
              <a:rPr lang="zh-CN" altLang="en-US" sz="3600" dirty="0">
                <a:latin typeface="Arial"/>
                <a:ea typeface="Arial"/>
                <a:cs typeface="Arial"/>
                <a:sym typeface="Arial"/>
              </a:rPr>
              <a:t> </a:t>
            </a:r>
            <a:r>
              <a:rPr lang="en-US" altLang="zh-CN" sz="3600" dirty="0">
                <a:latin typeface="Arial"/>
                <a:ea typeface="Arial"/>
                <a:cs typeface="Arial"/>
                <a:sym typeface="Arial"/>
              </a:rPr>
              <a:t>of</a:t>
            </a:r>
            <a:r>
              <a:rPr lang="zh-CN" altLang="en-US" sz="3600" dirty="0">
                <a:latin typeface="Arial"/>
                <a:ea typeface="Arial"/>
                <a:cs typeface="Arial"/>
                <a:sym typeface="Arial"/>
              </a:rPr>
              <a:t> </a:t>
            </a:r>
            <a:r>
              <a:rPr lang="en-US" altLang="zh-CN" sz="3600" dirty="0">
                <a:latin typeface="Arial"/>
                <a:ea typeface="Arial"/>
                <a:cs typeface="Arial"/>
                <a:sym typeface="Arial"/>
              </a:rPr>
              <a:t>transportation handling</a:t>
            </a:r>
            <a:r>
              <a:rPr lang="zh-CN" altLang="en-US" sz="3600" dirty="0">
                <a:latin typeface="Arial"/>
                <a:ea typeface="Arial"/>
                <a:cs typeface="Arial"/>
                <a:sym typeface="Arial"/>
              </a:rPr>
              <a:t> </a:t>
            </a:r>
            <a:r>
              <a:rPr lang="en-US" altLang="zh-CN" sz="3600" dirty="0">
                <a:latin typeface="Arial"/>
                <a:ea typeface="Arial"/>
                <a:cs typeface="Arial"/>
                <a:sym typeface="Arial"/>
              </a:rPr>
              <a:t>in</a:t>
            </a:r>
            <a:r>
              <a:rPr lang="zh-CN" altLang="en-US" sz="3600" dirty="0">
                <a:latin typeface="Arial"/>
                <a:ea typeface="Arial"/>
                <a:cs typeface="Arial"/>
                <a:sym typeface="Arial"/>
              </a:rPr>
              <a:t> </a:t>
            </a:r>
            <a:r>
              <a:rPr lang="en-US" altLang="zh-CN" sz="3600" dirty="0">
                <a:latin typeface="Arial"/>
                <a:ea typeface="Arial"/>
                <a:cs typeface="Arial"/>
                <a:sym typeface="Arial"/>
              </a:rPr>
              <a:t>LA-acquired</a:t>
            </a:r>
            <a:r>
              <a:rPr lang="zh-CN" altLang="en-US" sz="3600" dirty="0">
                <a:latin typeface="Arial"/>
                <a:ea typeface="Arial"/>
                <a:cs typeface="Arial"/>
                <a:sym typeface="Arial"/>
              </a:rPr>
              <a:t> </a:t>
            </a:r>
            <a:r>
              <a:rPr lang="en-US" altLang="zh-CN" sz="3600" dirty="0">
                <a:latin typeface="Arial"/>
                <a:ea typeface="Arial"/>
                <a:cs typeface="Arial"/>
                <a:sym typeface="Arial"/>
              </a:rPr>
              <a:t>market</a:t>
            </a:r>
            <a:endParaRPr dirty="0"/>
          </a:p>
        </p:txBody>
      </p:sp>
    </p:spTree>
    <p:extLst>
      <p:ext uri="{BB962C8B-B14F-4D97-AF65-F5344CB8AC3E}">
        <p14:creationId xmlns:p14="http://schemas.microsoft.com/office/powerpoint/2010/main" val="134449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9" name="Google Shape;289;g76c86a34dd_2_26" descr="图片包含 游戏机&#10;&#10;描述已自动生成"/>
          <p:cNvPicPr preferRelativeResize="0"/>
          <p:nvPr/>
        </p:nvPicPr>
        <p:blipFill rotWithShape="1">
          <a:blip r:embed="rId3">
            <a:alphaModFix/>
          </a:blip>
          <a:srcRect t="33065" b="32444"/>
          <a:stretch/>
        </p:blipFill>
        <p:spPr>
          <a:xfrm>
            <a:off x="9607631" y="5966150"/>
            <a:ext cx="2373800" cy="818700"/>
          </a:xfrm>
          <a:prstGeom prst="rect">
            <a:avLst/>
          </a:prstGeom>
          <a:noFill/>
          <a:ln>
            <a:noFill/>
          </a:ln>
        </p:spPr>
      </p:pic>
      <p:sp>
        <p:nvSpPr>
          <p:cNvPr id="30" name="Google Shape;287;g76c86a34dd_2_26">
            <a:extLst>
              <a:ext uri="{FF2B5EF4-FFF2-40B4-BE49-F238E27FC236}">
                <a16:creationId xmlns:a16="http://schemas.microsoft.com/office/drawing/2014/main" id="{4577220D-842C-1641-812B-EAD9086D931A}"/>
              </a:ext>
            </a:extLst>
          </p:cNvPr>
          <p:cNvSpPr txBox="1">
            <a:spLocks noGrp="1"/>
          </p:cNvSpPr>
          <p:nvPr>
            <p:ph type="title"/>
          </p:nvPr>
        </p:nvSpPr>
        <p:spPr>
          <a:xfrm>
            <a:off x="284748" y="393162"/>
            <a:ext cx="12709358" cy="786078"/>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zh-CN" sz="3600" dirty="0">
                <a:latin typeface="Arial"/>
                <a:ea typeface="Arial"/>
                <a:cs typeface="Arial"/>
                <a:sym typeface="Arial"/>
              </a:rPr>
              <a:t>Appendix:</a:t>
            </a:r>
            <a:r>
              <a:rPr lang="zh-CN" altLang="en-US" sz="3600" dirty="0">
                <a:latin typeface="Arial"/>
                <a:ea typeface="Arial"/>
                <a:cs typeface="Arial"/>
                <a:sym typeface="Arial"/>
              </a:rPr>
              <a:t> </a:t>
            </a:r>
            <a:r>
              <a:rPr lang="zh-CN" sz="3600" dirty="0">
                <a:latin typeface="Arial"/>
                <a:ea typeface="Arial"/>
                <a:cs typeface="Arial"/>
                <a:sym typeface="Arial"/>
              </a:rPr>
              <a:t>the </a:t>
            </a:r>
            <a:r>
              <a:rPr lang="en-US" altLang="zh-CN" sz="3600" dirty="0">
                <a:latin typeface="Arial"/>
                <a:ea typeface="Arial"/>
                <a:cs typeface="Arial"/>
                <a:sym typeface="Arial"/>
              </a:rPr>
              <a:t>percentile</a:t>
            </a:r>
            <a:r>
              <a:rPr lang="zh-CN" altLang="en-US" sz="3600" dirty="0">
                <a:latin typeface="Arial"/>
                <a:ea typeface="Arial"/>
                <a:cs typeface="Arial"/>
                <a:sym typeface="Arial"/>
              </a:rPr>
              <a:t> </a:t>
            </a:r>
            <a:r>
              <a:rPr lang="en-US" altLang="zh-CN" sz="3600" dirty="0">
                <a:latin typeface="Arial"/>
                <a:ea typeface="Arial"/>
                <a:cs typeface="Arial"/>
                <a:sym typeface="Arial"/>
              </a:rPr>
              <a:t>d</a:t>
            </a:r>
            <a:r>
              <a:rPr lang="zh-CN" sz="3600" dirty="0">
                <a:latin typeface="Arial"/>
                <a:ea typeface="Arial"/>
                <a:cs typeface="Arial"/>
                <a:sym typeface="Arial"/>
              </a:rPr>
              <a:t>istribution of</a:t>
            </a:r>
            <a:r>
              <a:rPr lang="zh-CN" altLang="en-US" sz="3600" dirty="0">
                <a:latin typeface="Arial"/>
                <a:ea typeface="Arial"/>
                <a:cs typeface="Arial"/>
                <a:sym typeface="Arial"/>
              </a:rPr>
              <a:t> </a:t>
            </a:r>
            <a:r>
              <a:rPr lang="en-US" altLang="zh-CN" sz="3600" dirty="0">
                <a:latin typeface="Arial"/>
                <a:ea typeface="Arial"/>
                <a:cs typeface="Arial"/>
                <a:sym typeface="Arial"/>
              </a:rPr>
              <a:t>rate</a:t>
            </a:r>
            <a:r>
              <a:rPr lang="zh-CN" altLang="en-US" sz="3600" dirty="0">
                <a:latin typeface="Arial"/>
                <a:ea typeface="Arial"/>
                <a:cs typeface="Arial"/>
                <a:sym typeface="Arial"/>
              </a:rPr>
              <a:t> </a:t>
            </a:r>
            <a:r>
              <a:rPr lang="en-US" altLang="zh-CN" sz="3600" dirty="0">
                <a:latin typeface="Arial"/>
                <a:ea typeface="Arial"/>
                <a:cs typeface="Arial"/>
                <a:sym typeface="Arial"/>
              </a:rPr>
              <a:t>amount</a:t>
            </a:r>
            <a:r>
              <a:rPr lang="zh-CN" altLang="en-US" sz="3600" dirty="0">
                <a:latin typeface="Arial"/>
                <a:ea typeface="Arial"/>
                <a:cs typeface="Arial"/>
                <a:sym typeface="Arial"/>
              </a:rPr>
              <a:t> </a:t>
            </a:r>
            <a:r>
              <a:rPr lang="en-US" altLang="zh-CN" sz="3600" dirty="0">
                <a:latin typeface="Arial"/>
                <a:ea typeface="Arial"/>
                <a:cs typeface="Arial"/>
                <a:sym typeface="Arial"/>
              </a:rPr>
              <a:t>of</a:t>
            </a:r>
            <a:r>
              <a:rPr lang="zh-CN" altLang="en-US" sz="3600" dirty="0">
                <a:latin typeface="Arial"/>
                <a:ea typeface="Arial"/>
                <a:cs typeface="Arial"/>
                <a:sym typeface="Arial"/>
              </a:rPr>
              <a:t> </a:t>
            </a:r>
            <a:r>
              <a:rPr lang="en-US" altLang="zh-CN" sz="3600" dirty="0">
                <a:latin typeface="Arial"/>
                <a:ea typeface="Arial"/>
                <a:cs typeface="Arial"/>
                <a:sym typeface="Arial"/>
              </a:rPr>
              <a:t>transportation handling</a:t>
            </a:r>
            <a:r>
              <a:rPr lang="zh-CN" altLang="en-US" sz="3600" dirty="0">
                <a:latin typeface="Arial"/>
                <a:ea typeface="Arial"/>
                <a:cs typeface="Arial"/>
                <a:sym typeface="Arial"/>
              </a:rPr>
              <a:t> </a:t>
            </a:r>
            <a:r>
              <a:rPr lang="en-US" altLang="zh-CN" sz="3600" dirty="0">
                <a:latin typeface="Arial"/>
                <a:ea typeface="Arial"/>
                <a:cs typeface="Arial"/>
                <a:sym typeface="Arial"/>
              </a:rPr>
              <a:t>in</a:t>
            </a:r>
            <a:r>
              <a:rPr lang="zh-CN" altLang="en-US" sz="3600" dirty="0">
                <a:latin typeface="Arial"/>
                <a:ea typeface="Arial"/>
                <a:cs typeface="Arial"/>
                <a:sym typeface="Arial"/>
              </a:rPr>
              <a:t> </a:t>
            </a:r>
            <a:r>
              <a:rPr lang="en-US" altLang="zh-CN" sz="3600" dirty="0">
                <a:latin typeface="Arial"/>
                <a:ea typeface="Arial"/>
                <a:cs typeface="Arial"/>
                <a:sym typeface="Arial"/>
              </a:rPr>
              <a:t>LA-acquired</a:t>
            </a:r>
            <a:r>
              <a:rPr lang="zh-CN" altLang="en-US" sz="3600" dirty="0">
                <a:latin typeface="Arial"/>
                <a:ea typeface="Arial"/>
                <a:cs typeface="Arial"/>
                <a:sym typeface="Arial"/>
              </a:rPr>
              <a:t> </a:t>
            </a:r>
            <a:r>
              <a:rPr lang="en-US" altLang="zh-CN" sz="3600" dirty="0">
                <a:latin typeface="Arial"/>
                <a:ea typeface="Arial"/>
                <a:cs typeface="Arial"/>
                <a:sym typeface="Arial"/>
              </a:rPr>
              <a:t>market(R-code)</a:t>
            </a:r>
            <a:endParaRPr dirty="0"/>
          </a:p>
        </p:txBody>
      </p:sp>
      <p:pic>
        <p:nvPicPr>
          <p:cNvPr id="4" name="Picture 3" descr="A screenshot of a cell phone&#10;&#10;Description automatically generated">
            <a:extLst>
              <a:ext uri="{FF2B5EF4-FFF2-40B4-BE49-F238E27FC236}">
                <a16:creationId xmlns:a16="http://schemas.microsoft.com/office/drawing/2014/main" id="{3D76FC47-41DB-4E8E-8A49-633527B9C05F}"/>
              </a:ext>
            </a:extLst>
          </p:cNvPr>
          <p:cNvPicPr>
            <a:picLocks noChangeAspect="1"/>
          </p:cNvPicPr>
          <p:nvPr/>
        </p:nvPicPr>
        <p:blipFill>
          <a:blip r:embed="rId4"/>
          <a:stretch>
            <a:fillRect/>
          </a:stretch>
        </p:blipFill>
        <p:spPr>
          <a:xfrm>
            <a:off x="650240" y="1534639"/>
            <a:ext cx="9875520" cy="4431511"/>
          </a:xfrm>
          <a:prstGeom prst="rect">
            <a:avLst/>
          </a:prstGeom>
        </p:spPr>
      </p:pic>
    </p:spTree>
    <p:extLst>
      <p:ext uri="{BB962C8B-B14F-4D97-AF65-F5344CB8AC3E}">
        <p14:creationId xmlns:p14="http://schemas.microsoft.com/office/powerpoint/2010/main" val="2081552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9" name="Google Shape;289;g76c86a34dd_2_26" descr="图片包含 游戏机&#10;&#10;描述已自动生成"/>
          <p:cNvPicPr preferRelativeResize="0"/>
          <p:nvPr/>
        </p:nvPicPr>
        <p:blipFill rotWithShape="1">
          <a:blip r:embed="rId3">
            <a:alphaModFix/>
          </a:blip>
          <a:srcRect t="33065" b="32444"/>
          <a:stretch/>
        </p:blipFill>
        <p:spPr>
          <a:xfrm>
            <a:off x="9607631" y="5966150"/>
            <a:ext cx="2373800" cy="818700"/>
          </a:xfrm>
          <a:prstGeom prst="rect">
            <a:avLst/>
          </a:prstGeom>
          <a:noFill/>
          <a:ln>
            <a:noFill/>
          </a:ln>
        </p:spPr>
      </p:pic>
      <p:pic>
        <p:nvPicPr>
          <p:cNvPr id="3" name="Picture 2">
            <a:extLst>
              <a:ext uri="{FF2B5EF4-FFF2-40B4-BE49-F238E27FC236}">
                <a16:creationId xmlns:a16="http://schemas.microsoft.com/office/drawing/2014/main" id="{C8C6D49E-652F-F34B-B5A5-4CDC2C46C10B}"/>
              </a:ext>
            </a:extLst>
          </p:cNvPr>
          <p:cNvPicPr>
            <a:picLocks noChangeAspect="1"/>
          </p:cNvPicPr>
          <p:nvPr/>
        </p:nvPicPr>
        <p:blipFill>
          <a:blip r:embed="rId4"/>
          <a:stretch>
            <a:fillRect/>
          </a:stretch>
        </p:blipFill>
        <p:spPr>
          <a:xfrm>
            <a:off x="2051050" y="1524000"/>
            <a:ext cx="8089900" cy="3810000"/>
          </a:xfrm>
          <a:prstGeom prst="rect">
            <a:avLst/>
          </a:prstGeom>
        </p:spPr>
      </p:pic>
      <p:sp>
        <p:nvSpPr>
          <p:cNvPr id="10" name="Google Shape;287;g76c86a34dd_2_26">
            <a:extLst>
              <a:ext uri="{FF2B5EF4-FFF2-40B4-BE49-F238E27FC236}">
                <a16:creationId xmlns:a16="http://schemas.microsoft.com/office/drawing/2014/main" id="{F7A322FC-47FD-F24C-B224-DF93ACFFE6D0}"/>
              </a:ext>
            </a:extLst>
          </p:cNvPr>
          <p:cNvSpPr txBox="1">
            <a:spLocks/>
          </p:cNvSpPr>
          <p:nvPr/>
        </p:nvSpPr>
        <p:spPr>
          <a:xfrm>
            <a:off x="260685" y="421847"/>
            <a:ext cx="12709358" cy="7860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Teko"/>
              <a:buNone/>
              <a:defRPr sz="4400" b="0" i="0" u="none" strike="noStrike" cap="none">
                <a:solidFill>
                  <a:schemeClr val="dk1"/>
                </a:solidFill>
                <a:latin typeface="Teko"/>
                <a:ea typeface="Teko"/>
                <a:cs typeface="Teko"/>
                <a:sym typeface="Tek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ltLang="zh-CN" sz="3600" dirty="0">
                <a:latin typeface="Arial"/>
                <a:ea typeface="Arial"/>
                <a:cs typeface="Arial"/>
                <a:sym typeface="Arial"/>
              </a:rPr>
              <a:t>Appendix: the Distribution of rate amount of transportation handling in LA-ES</a:t>
            </a:r>
            <a:r>
              <a:rPr lang="zh-CN" altLang="en-US" sz="3600" dirty="0">
                <a:latin typeface="Arial"/>
                <a:ea typeface="Arial"/>
                <a:cs typeface="Arial"/>
                <a:sym typeface="Arial"/>
              </a:rPr>
              <a:t> </a:t>
            </a:r>
            <a:r>
              <a:rPr lang="en-US" altLang="zh-CN" sz="3600" dirty="0">
                <a:latin typeface="Arial"/>
                <a:ea typeface="Arial"/>
                <a:cs typeface="Arial"/>
                <a:sym typeface="Arial"/>
              </a:rPr>
              <a:t>market</a:t>
            </a:r>
            <a:endParaRPr lang="en-US" dirty="0"/>
          </a:p>
        </p:txBody>
      </p:sp>
    </p:spTree>
    <p:extLst>
      <p:ext uri="{BB962C8B-B14F-4D97-AF65-F5344CB8AC3E}">
        <p14:creationId xmlns:p14="http://schemas.microsoft.com/office/powerpoint/2010/main" val="955154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9" name="Google Shape;289;g76c86a34dd_2_26" descr="图片包含 游戏机&#10;&#10;描述已自动生成"/>
          <p:cNvPicPr preferRelativeResize="0"/>
          <p:nvPr/>
        </p:nvPicPr>
        <p:blipFill rotWithShape="1">
          <a:blip r:embed="rId3">
            <a:alphaModFix/>
          </a:blip>
          <a:srcRect t="33065" b="32444"/>
          <a:stretch/>
        </p:blipFill>
        <p:spPr>
          <a:xfrm>
            <a:off x="9607631" y="5966150"/>
            <a:ext cx="2373800" cy="818700"/>
          </a:xfrm>
          <a:prstGeom prst="rect">
            <a:avLst/>
          </a:prstGeom>
          <a:noFill/>
          <a:ln>
            <a:noFill/>
          </a:ln>
        </p:spPr>
      </p:pic>
      <p:pic>
        <p:nvPicPr>
          <p:cNvPr id="2" name="Picture 1">
            <a:extLst>
              <a:ext uri="{FF2B5EF4-FFF2-40B4-BE49-F238E27FC236}">
                <a16:creationId xmlns:a16="http://schemas.microsoft.com/office/drawing/2014/main" id="{B2D25EBC-9EBD-8E4F-980B-606A831208D5}"/>
              </a:ext>
            </a:extLst>
          </p:cNvPr>
          <p:cNvPicPr>
            <a:picLocks noChangeAspect="1"/>
          </p:cNvPicPr>
          <p:nvPr/>
        </p:nvPicPr>
        <p:blipFill>
          <a:blip r:embed="rId4"/>
          <a:stretch>
            <a:fillRect/>
          </a:stretch>
        </p:blipFill>
        <p:spPr>
          <a:xfrm>
            <a:off x="2089150" y="1498600"/>
            <a:ext cx="8013700" cy="3860800"/>
          </a:xfrm>
          <a:prstGeom prst="rect">
            <a:avLst/>
          </a:prstGeom>
        </p:spPr>
      </p:pic>
      <p:sp>
        <p:nvSpPr>
          <p:cNvPr id="6" name="Google Shape;287;g76c86a34dd_2_26">
            <a:extLst>
              <a:ext uri="{FF2B5EF4-FFF2-40B4-BE49-F238E27FC236}">
                <a16:creationId xmlns:a16="http://schemas.microsoft.com/office/drawing/2014/main" id="{201ADA76-1B30-304A-868A-6CC139047E90}"/>
              </a:ext>
            </a:extLst>
          </p:cNvPr>
          <p:cNvSpPr txBox="1">
            <a:spLocks/>
          </p:cNvSpPr>
          <p:nvPr/>
        </p:nvSpPr>
        <p:spPr>
          <a:xfrm>
            <a:off x="188495" y="409147"/>
            <a:ext cx="12709358" cy="7860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Teko"/>
              <a:buNone/>
              <a:defRPr sz="4400" b="0" i="0" u="none" strike="noStrike" cap="none">
                <a:solidFill>
                  <a:schemeClr val="dk1"/>
                </a:solidFill>
                <a:latin typeface="Teko"/>
                <a:ea typeface="Teko"/>
                <a:cs typeface="Teko"/>
                <a:sym typeface="Tek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ltLang="zh-CN" sz="3600" dirty="0">
                <a:latin typeface="Arial"/>
                <a:ea typeface="Arial"/>
                <a:cs typeface="Arial"/>
                <a:sym typeface="Arial"/>
              </a:rPr>
              <a:t>Appendix: the Distribution of rate amount of transportation handling in LA</a:t>
            </a:r>
            <a:r>
              <a:rPr lang="zh-CN" altLang="en-US" sz="3600" dirty="0">
                <a:latin typeface="Arial"/>
                <a:ea typeface="Arial"/>
                <a:cs typeface="Arial"/>
                <a:sym typeface="Arial"/>
              </a:rPr>
              <a:t> </a:t>
            </a:r>
            <a:r>
              <a:rPr lang="en-US" altLang="zh-CN" sz="3600" dirty="0">
                <a:latin typeface="Arial"/>
                <a:ea typeface="Arial"/>
                <a:cs typeface="Arial"/>
                <a:sym typeface="Arial"/>
              </a:rPr>
              <a:t>market</a:t>
            </a:r>
            <a:endParaRPr lang="en-US" dirty="0"/>
          </a:p>
        </p:txBody>
      </p:sp>
    </p:spTree>
    <p:extLst>
      <p:ext uri="{BB962C8B-B14F-4D97-AF65-F5344CB8AC3E}">
        <p14:creationId xmlns:p14="http://schemas.microsoft.com/office/powerpoint/2010/main" val="441663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
          <p:cNvSpPr/>
          <p:nvPr/>
        </p:nvSpPr>
        <p:spPr>
          <a:xfrm>
            <a:off x="2927350" y="0"/>
            <a:ext cx="9264600" cy="6858000"/>
          </a:xfrm>
          <a:prstGeom prst="rect">
            <a:avLst/>
          </a:prstGeom>
          <a:solidFill>
            <a:schemeClr val="dk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BFBFBF"/>
              </a:solidFill>
              <a:latin typeface="Arial"/>
              <a:ea typeface="Arial"/>
              <a:cs typeface="Arial"/>
              <a:sym typeface="Arial"/>
            </a:endParaRPr>
          </a:p>
        </p:txBody>
      </p:sp>
      <p:sp>
        <p:nvSpPr>
          <p:cNvPr id="108" name="Google Shape;108;p2"/>
          <p:cNvSpPr txBox="1"/>
          <p:nvPr/>
        </p:nvSpPr>
        <p:spPr>
          <a:xfrm>
            <a:off x="271514" y="2892402"/>
            <a:ext cx="31728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4800">
                <a:solidFill>
                  <a:schemeClr val="dk1"/>
                </a:solidFill>
              </a:rPr>
              <a:t>Agenda</a:t>
            </a:r>
            <a:endParaRPr sz="4800">
              <a:solidFill>
                <a:schemeClr val="dk1"/>
              </a:solidFill>
            </a:endParaRPr>
          </a:p>
        </p:txBody>
      </p:sp>
      <p:cxnSp>
        <p:nvCxnSpPr>
          <p:cNvPr id="109" name="Google Shape;109;p2"/>
          <p:cNvCxnSpPr/>
          <p:nvPr/>
        </p:nvCxnSpPr>
        <p:spPr>
          <a:xfrm>
            <a:off x="2927350" y="2504267"/>
            <a:ext cx="0" cy="1607260"/>
          </a:xfrm>
          <a:prstGeom prst="straightConnector1">
            <a:avLst/>
          </a:prstGeom>
          <a:noFill/>
          <a:ln w="9525" cap="flat" cmpd="sng">
            <a:solidFill>
              <a:schemeClr val="lt1"/>
            </a:solidFill>
            <a:prstDash val="solid"/>
            <a:miter lim="800000"/>
            <a:headEnd type="none" w="sm" len="sm"/>
            <a:tailEnd type="none" w="sm" len="sm"/>
          </a:ln>
        </p:spPr>
      </p:cxnSp>
      <p:grpSp>
        <p:nvGrpSpPr>
          <p:cNvPr id="110" name="Google Shape;110;p2"/>
          <p:cNvGrpSpPr/>
          <p:nvPr/>
        </p:nvGrpSpPr>
        <p:grpSpPr>
          <a:xfrm>
            <a:off x="3309367" y="1155914"/>
            <a:ext cx="486807" cy="646331"/>
            <a:chOff x="3207002" y="2256658"/>
            <a:chExt cx="486807" cy="646331"/>
          </a:xfrm>
        </p:grpSpPr>
        <p:sp>
          <p:nvSpPr>
            <p:cNvPr id="111" name="Google Shape;111;p2"/>
            <p:cNvSpPr/>
            <p:nvPr/>
          </p:nvSpPr>
          <p:spPr>
            <a:xfrm>
              <a:off x="3225809" y="2349618"/>
              <a:ext cx="468000" cy="468000"/>
            </a:xfrm>
            <a:prstGeom prst="rect">
              <a:avLst/>
            </a:prstGeom>
            <a:solidFill>
              <a:srgbClr val="C75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2" name="Google Shape;112;p2"/>
            <p:cNvSpPr txBox="1"/>
            <p:nvPr/>
          </p:nvSpPr>
          <p:spPr>
            <a:xfrm>
              <a:off x="3207002" y="2256658"/>
              <a:ext cx="47897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3600">
                  <a:solidFill>
                    <a:schemeClr val="lt1"/>
                  </a:solidFill>
                  <a:latin typeface="Teko"/>
                  <a:ea typeface="Teko"/>
                  <a:cs typeface="Teko"/>
                  <a:sym typeface="Teko"/>
                </a:rPr>
                <a:t>01</a:t>
              </a:r>
              <a:endParaRPr sz="3600">
                <a:solidFill>
                  <a:schemeClr val="lt1"/>
                </a:solidFill>
                <a:latin typeface="Teko"/>
                <a:ea typeface="Teko"/>
                <a:cs typeface="Teko"/>
                <a:sym typeface="Teko"/>
              </a:endParaRPr>
            </a:p>
          </p:txBody>
        </p:sp>
      </p:grpSp>
      <p:sp>
        <p:nvSpPr>
          <p:cNvPr id="113" name="Google Shape;113;p2"/>
          <p:cNvSpPr txBox="1"/>
          <p:nvPr/>
        </p:nvSpPr>
        <p:spPr>
          <a:xfrm>
            <a:off x="3969700" y="1186730"/>
            <a:ext cx="7991100" cy="584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3200">
                <a:solidFill>
                  <a:schemeClr val="lt1"/>
                </a:solidFill>
              </a:rPr>
              <a:t>Analysis Methodology and Framework</a:t>
            </a:r>
            <a:endParaRPr sz="3200">
              <a:solidFill>
                <a:schemeClr val="lt1"/>
              </a:solidFill>
            </a:endParaRPr>
          </a:p>
        </p:txBody>
      </p:sp>
      <p:grpSp>
        <p:nvGrpSpPr>
          <p:cNvPr id="114" name="Google Shape;114;p2"/>
          <p:cNvGrpSpPr/>
          <p:nvPr/>
        </p:nvGrpSpPr>
        <p:grpSpPr>
          <a:xfrm>
            <a:off x="3290922" y="2238034"/>
            <a:ext cx="668791" cy="646331"/>
            <a:chOff x="7312218" y="2256657"/>
            <a:chExt cx="668791" cy="646331"/>
          </a:xfrm>
        </p:grpSpPr>
        <p:sp>
          <p:nvSpPr>
            <p:cNvPr id="115" name="Google Shape;115;p2"/>
            <p:cNvSpPr/>
            <p:nvPr/>
          </p:nvSpPr>
          <p:spPr>
            <a:xfrm>
              <a:off x="7359287" y="2349618"/>
              <a:ext cx="468000" cy="468000"/>
            </a:xfrm>
            <a:prstGeom prst="rect">
              <a:avLst/>
            </a:prstGeom>
            <a:solidFill>
              <a:srgbClr val="C75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6" name="Google Shape;116;p2"/>
            <p:cNvSpPr txBox="1"/>
            <p:nvPr/>
          </p:nvSpPr>
          <p:spPr>
            <a:xfrm>
              <a:off x="7312218" y="2256657"/>
              <a:ext cx="66879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3600">
                  <a:solidFill>
                    <a:schemeClr val="lt1"/>
                  </a:solidFill>
                  <a:latin typeface="Teko"/>
                  <a:ea typeface="Teko"/>
                  <a:cs typeface="Teko"/>
                  <a:sym typeface="Teko"/>
                </a:rPr>
                <a:t>02</a:t>
              </a:r>
              <a:endParaRPr sz="3600">
                <a:solidFill>
                  <a:schemeClr val="lt1"/>
                </a:solidFill>
                <a:latin typeface="Teko"/>
                <a:ea typeface="Teko"/>
                <a:cs typeface="Teko"/>
                <a:sym typeface="Teko"/>
              </a:endParaRPr>
            </a:p>
          </p:txBody>
        </p:sp>
      </p:grpSp>
      <p:sp>
        <p:nvSpPr>
          <p:cNvPr id="117" name="Google Shape;117;p2"/>
          <p:cNvSpPr txBox="1"/>
          <p:nvPr/>
        </p:nvSpPr>
        <p:spPr>
          <a:xfrm>
            <a:off x="3969656" y="2254105"/>
            <a:ext cx="799118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3200">
                <a:solidFill>
                  <a:schemeClr val="lt1"/>
                </a:solidFill>
              </a:rPr>
              <a:t>Price Variance in Different Situations</a:t>
            </a:r>
            <a:endParaRPr sz="3200">
              <a:solidFill>
                <a:schemeClr val="lt1"/>
              </a:solidFill>
            </a:endParaRPr>
          </a:p>
        </p:txBody>
      </p:sp>
      <p:grpSp>
        <p:nvGrpSpPr>
          <p:cNvPr id="118" name="Google Shape;118;p2"/>
          <p:cNvGrpSpPr/>
          <p:nvPr/>
        </p:nvGrpSpPr>
        <p:grpSpPr>
          <a:xfrm>
            <a:off x="3289982" y="3393459"/>
            <a:ext cx="657601" cy="646331"/>
            <a:chOff x="3175991" y="3700229"/>
            <a:chExt cx="657601" cy="646331"/>
          </a:xfrm>
        </p:grpSpPr>
        <p:sp>
          <p:nvSpPr>
            <p:cNvPr id="119" name="Google Shape;119;p2"/>
            <p:cNvSpPr/>
            <p:nvPr/>
          </p:nvSpPr>
          <p:spPr>
            <a:xfrm>
              <a:off x="3225809" y="3782229"/>
              <a:ext cx="468000" cy="468000"/>
            </a:xfrm>
            <a:prstGeom prst="rect">
              <a:avLst/>
            </a:prstGeom>
            <a:solidFill>
              <a:srgbClr val="C75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0" name="Google Shape;120;p2"/>
            <p:cNvSpPr txBox="1"/>
            <p:nvPr/>
          </p:nvSpPr>
          <p:spPr>
            <a:xfrm>
              <a:off x="3175991" y="3700229"/>
              <a:ext cx="65760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3600">
                  <a:solidFill>
                    <a:schemeClr val="lt1"/>
                  </a:solidFill>
                  <a:latin typeface="Teko"/>
                  <a:ea typeface="Teko"/>
                  <a:cs typeface="Teko"/>
                  <a:sym typeface="Teko"/>
                </a:rPr>
                <a:t>03</a:t>
              </a:r>
              <a:endParaRPr sz="3600">
                <a:solidFill>
                  <a:schemeClr val="lt1"/>
                </a:solidFill>
                <a:latin typeface="Teko"/>
                <a:ea typeface="Teko"/>
                <a:cs typeface="Teko"/>
                <a:sym typeface="Teko"/>
              </a:endParaRPr>
            </a:p>
          </p:txBody>
        </p:sp>
      </p:grpSp>
      <p:sp>
        <p:nvSpPr>
          <p:cNvPr id="121" name="Google Shape;121;p2"/>
          <p:cNvSpPr txBox="1"/>
          <p:nvPr/>
        </p:nvSpPr>
        <p:spPr>
          <a:xfrm>
            <a:off x="3959713" y="3393450"/>
            <a:ext cx="7564500" cy="1077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3200">
                <a:solidFill>
                  <a:schemeClr val="lt1"/>
                </a:solidFill>
              </a:rPr>
              <a:t>Pricing Strategy Recommendation</a:t>
            </a:r>
            <a:endParaRPr sz="3200">
              <a:solidFill>
                <a:schemeClr val="lt1"/>
              </a:solidFill>
            </a:endParaRPr>
          </a:p>
          <a:p>
            <a:pPr marL="0" marR="0" lvl="0" indent="0" algn="l" rtl="0">
              <a:spcBef>
                <a:spcPts val="0"/>
              </a:spcBef>
              <a:spcAft>
                <a:spcPts val="0"/>
              </a:spcAft>
              <a:buNone/>
            </a:pPr>
            <a:endParaRPr sz="3200">
              <a:solidFill>
                <a:schemeClr val="lt1"/>
              </a:solidFill>
              <a:latin typeface="Hei"/>
              <a:ea typeface="Hei"/>
              <a:cs typeface="Hei"/>
              <a:sym typeface="Hei"/>
            </a:endParaRPr>
          </a:p>
        </p:txBody>
      </p:sp>
      <p:grpSp>
        <p:nvGrpSpPr>
          <p:cNvPr id="122" name="Google Shape;122;p2"/>
          <p:cNvGrpSpPr/>
          <p:nvPr/>
        </p:nvGrpSpPr>
        <p:grpSpPr>
          <a:xfrm>
            <a:off x="3268855" y="4604921"/>
            <a:ext cx="668700" cy="646329"/>
            <a:chOff x="7312219" y="3680564"/>
            <a:chExt cx="668700" cy="646200"/>
          </a:xfrm>
        </p:grpSpPr>
        <p:sp>
          <p:nvSpPr>
            <p:cNvPr id="123" name="Google Shape;123;p2"/>
            <p:cNvSpPr/>
            <p:nvPr/>
          </p:nvSpPr>
          <p:spPr>
            <a:xfrm>
              <a:off x="7359287" y="3782229"/>
              <a:ext cx="468000" cy="468000"/>
            </a:xfrm>
            <a:prstGeom prst="rect">
              <a:avLst/>
            </a:prstGeom>
            <a:solidFill>
              <a:srgbClr val="C75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 name="Google Shape;124;p2"/>
            <p:cNvSpPr txBox="1"/>
            <p:nvPr/>
          </p:nvSpPr>
          <p:spPr>
            <a:xfrm>
              <a:off x="7312219" y="3680564"/>
              <a:ext cx="668700" cy="6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3600">
                  <a:solidFill>
                    <a:schemeClr val="lt1"/>
                  </a:solidFill>
                  <a:latin typeface="Teko"/>
                  <a:ea typeface="Teko"/>
                  <a:cs typeface="Teko"/>
                  <a:sym typeface="Teko"/>
                </a:rPr>
                <a:t>04</a:t>
              </a:r>
              <a:endParaRPr sz="3600">
                <a:solidFill>
                  <a:schemeClr val="lt1"/>
                </a:solidFill>
                <a:latin typeface="Teko"/>
                <a:ea typeface="Teko"/>
                <a:cs typeface="Teko"/>
                <a:sym typeface="Teko"/>
              </a:endParaRPr>
            </a:p>
          </p:txBody>
        </p:sp>
      </p:grpSp>
      <p:sp>
        <p:nvSpPr>
          <p:cNvPr id="125" name="Google Shape;125;p2"/>
          <p:cNvSpPr txBox="1"/>
          <p:nvPr/>
        </p:nvSpPr>
        <p:spPr>
          <a:xfrm>
            <a:off x="3969694" y="4679800"/>
            <a:ext cx="7727100" cy="107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CN" sz="3200">
                <a:solidFill>
                  <a:schemeClr val="lt1"/>
                </a:solidFill>
              </a:rPr>
              <a:t>Potential Impact of Recommendation</a:t>
            </a:r>
            <a:endParaRPr sz="320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p:tgtEl>
                                          <p:spTgt spid="108"/>
                                        </p:tgtEl>
                                        <p:attrNameLst>
                                          <p:attrName>ppt_x</p:attrName>
                                        </p:attrNameLst>
                                      </p:cBhvr>
                                      <p:tavLst>
                                        <p:tav tm="0">
                                          <p:val>
                                            <p:strVal val="#ppt_x-1"/>
                                          </p:val>
                                        </p:tav>
                                        <p:tav tm="100000">
                                          <p:val>
                                            <p:strVal val="#ppt_x"/>
                                          </p:val>
                                        </p:tav>
                                      </p:tavLst>
                                    </p:anim>
                                  </p:childTnLst>
                                </p:cTn>
                              </p:par>
                              <p:par>
                                <p:cTn id="12" presetID="10" presetClass="entr" presetSubtype="0" fill="hold" nodeType="withEffect">
                                  <p:stCondLst>
                                    <p:cond delay="300"/>
                                  </p:stCondLst>
                                  <p:childTnLst>
                                    <p:set>
                                      <p:cBhvr>
                                        <p:cTn id="13" dur="1" fill="hold">
                                          <p:stCondLst>
                                            <p:cond delay="0"/>
                                          </p:stCondLst>
                                        </p:cTn>
                                        <p:tgtEl>
                                          <p:spTgt spid="109"/>
                                        </p:tgtEl>
                                        <p:attrNameLst>
                                          <p:attrName>style.visibility</p:attrName>
                                        </p:attrNameLst>
                                      </p:cBhvr>
                                      <p:to>
                                        <p:strVal val="visible"/>
                                      </p:to>
                                    </p:set>
                                    <p:animEffect transition="in" filter="fade">
                                      <p:cBhvr>
                                        <p:cTn id="14" dur="500"/>
                                        <p:tgtEl>
                                          <p:spTgt spid="109"/>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10"/>
                                        </p:tgtEl>
                                        <p:attrNameLst>
                                          <p:attrName>style.visibility</p:attrName>
                                        </p:attrNameLst>
                                      </p:cBhvr>
                                      <p:to>
                                        <p:strVal val="visible"/>
                                      </p:to>
                                    </p:set>
                                    <p:animEffect transition="in" filter="fade">
                                      <p:cBhvr>
                                        <p:cTn id="18" dur="500"/>
                                        <p:tgtEl>
                                          <p:spTgt spid="110"/>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750"/>
                                        <p:tgtEl>
                                          <p:spTgt spid="113"/>
                                        </p:tgtEl>
                                      </p:cBhvr>
                                    </p:animEffect>
                                  </p:childTnLst>
                                </p:cTn>
                              </p:par>
                            </p:childTnLst>
                          </p:cTn>
                        </p:par>
                        <p:par>
                          <p:cTn id="23" fill="hold">
                            <p:stCondLst>
                              <p:cond delay="2250"/>
                            </p:stCondLst>
                            <p:childTnLst>
                              <p:par>
                                <p:cTn id="24" presetID="10" presetClass="entr" presetSubtype="0" fill="hold" nodeType="afterEffect">
                                  <p:stCondLst>
                                    <p:cond delay="0"/>
                                  </p:stCondLst>
                                  <p:childTnLst>
                                    <p:set>
                                      <p:cBhvr>
                                        <p:cTn id="25" dur="1" fill="hold">
                                          <p:stCondLst>
                                            <p:cond delay="0"/>
                                          </p:stCondLst>
                                        </p:cTn>
                                        <p:tgtEl>
                                          <p:spTgt spid="114"/>
                                        </p:tgtEl>
                                        <p:attrNameLst>
                                          <p:attrName>style.visibility</p:attrName>
                                        </p:attrNameLst>
                                      </p:cBhvr>
                                      <p:to>
                                        <p:strVal val="visible"/>
                                      </p:to>
                                    </p:set>
                                    <p:animEffect transition="in" filter="fade">
                                      <p:cBhvr>
                                        <p:cTn id="26" dur="500"/>
                                        <p:tgtEl>
                                          <p:spTgt spid="114"/>
                                        </p:tgtEl>
                                      </p:cBhvr>
                                    </p:animEffect>
                                  </p:childTnLst>
                                </p:cTn>
                              </p:par>
                            </p:childTnLst>
                          </p:cTn>
                        </p:par>
                        <p:par>
                          <p:cTn id="27" fill="hold">
                            <p:stCondLst>
                              <p:cond delay="2750"/>
                            </p:stCondLst>
                            <p:childTnLst>
                              <p:par>
                                <p:cTn id="28" presetID="10" presetClass="entr" presetSubtype="0" fill="hold" nodeType="afterEffect">
                                  <p:stCondLst>
                                    <p:cond delay="0"/>
                                  </p:stCondLst>
                                  <p:childTnLst>
                                    <p:set>
                                      <p:cBhvr>
                                        <p:cTn id="29" dur="1" fill="hold">
                                          <p:stCondLst>
                                            <p:cond delay="0"/>
                                          </p:stCondLst>
                                        </p:cTn>
                                        <p:tgtEl>
                                          <p:spTgt spid="117"/>
                                        </p:tgtEl>
                                        <p:attrNameLst>
                                          <p:attrName>style.visibility</p:attrName>
                                        </p:attrNameLst>
                                      </p:cBhvr>
                                      <p:to>
                                        <p:strVal val="visible"/>
                                      </p:to>
                                    </p:set>
                                    <p:animEffect transition="in" filter="fade">
                                      <p:cBhvr>
                                        <p:cTn id="30" dur="750"/>
                                        <p:tgtEl>
                                          <p:spTgt spid="117"/>
                                        </p:tgtEl>
                                      </p:cBhvr>
                                    </p:animEffect>
                                  </p:childTnLst>
                                </p:cTn>
                              </p:par>
                            </p:childTnLst>
                          </p:cTn>
                        </p:par>
                        <p:par>
                          <p:cTn id="31" fill="hold">
                            <p:stCondLst>
                              <p:cond delay="3500"/>
                            </p:stCondLst>
                            <p:childTnLst>
                              <p:par>
                                <p:cTn id="32" presetID="10" presetClass="entr" presetSubtype="0" fill="hold" nodeType="after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121"/>
                                        </p:tgtEl>
                                        <p:attrNameLst>
                                          <p:attrName>style.visibility</p:attrName>
                                        </p:attrNameLst>
                                      </p:cBhvr>
                                      <p:to>
                                        <p:strVal val="visible"/>
                                      </p:to>
                                    </p:set>
                                    <p:animEffect transition="in" filter="fade">
                                      <p:cBhvr>
                                        <p:cTn id="38" dur="750"/>
                                        <p:tgtEl>
                                          <p:spTgt spid="121"/>
                                        </p:tgtEl>
                                      </p:cBhvr>
                                    </p:animEffect>
                                  </p:childTnLst>
                                </p:cTn>
                              </p:par>
                            </p:childTnLst>
                          </p:cTn>
                        </p:par>
                        <p:par>
                          <p:cTn id="39" fill="hold">
                            <p:stCondLst>
                              <p:cond delay="4750"/>
                            </p:stCondLst>
                            <p:childTnLst>
                              <p:par>
                                <p:cTn id="40" presetID="10" presetClass="entr" presetSubtype="0" fill="hold" nodeType="after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fade">
                                      <p:cBhvr>
                                        <p:cTn id="42" dur="500"/>
                                        <p:tgtEl>
                                          <p:spTgt spid="122"/>
                                        </p:tgtEl>
                                      </p:cBhvr>
                                    </p:animEffect>
                                  </p:childTnLst>
                                </p:cTn>
                              </p:par>
                            </p:childTnLst>
                          </p:cTn>
                        </p:par>
                        <p:par>
                          <p:cTn id="43" fill="hold">
                            <p:stCondLst>
                              <p:cond delay="5250"/>
                            </p:stCondLst>
                            <p:childTnLst>
                              <p:par>
                                <p:cTn id="44" presetID="10" presetClass="entr" presetSubtype="0" fill="hold" nodeType="afterEffect">
                                  <p:stCondLst>
                                    <p:cond delay="0"/>
                                  </p:stCondLst>
                                  <p:childTnLst>
                                    <p:set>
                                      <p:cBhvr>
                                        <p:cTn id="45" dur="1" fill="hold">
                                          <p:stCondLst>
                                            <p:cond delay="0"/>
                                          </p:stCondLst>
                                        </p:cTn>
                                        <p:tgtEl>
                                          <p:spTgt spid="125"/>
                                        </p:tgtEl>
                                        <p:attrNameLst>
                                          <p:attrName>style.visibility</p:attrName>
                                        </p:attrNameLst>
                                      </p:cBhvr>
                                      <p:to>
                                        <p:strVal val="visible"/>
                                      </p:to>
                                    </p:set>
                                    <p:animEffect transition="in" filter="fade">
                                      <p:cBhvr>
                                        <p:cTn id="46" dur="75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76c86a34dd_0_12"/>
          <p:cNvSpPr/>
          <p:nvPr/>
        </p:nvSpPr>
        <p:spPr>
          <a:xfrm flipH="1">
            <a:off x="727434" y="270280"/>
            <a:ext cx="72000" cy="468000"/>
          </a:xfrm>
          <a:prstGeom prst="rect">
            <a:avLst/>
          </a:prstGeom>
          <a:solidFill>
            <a:srgbClr val="C75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 name="Google Shape;132;g76c86a34dd_0_12"/>
          <p:cNvSpPr txBox="1"/>
          <p:nvPr/>
        </p:nvSpPr>
        <p:spPr>
          <a:xfrm>
            <a:off x="41497" y="178125"/>
            <a:ext cx="8871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3600">
                <a:solidFill>
                  <a:schemeClr val="dk1"/>
                </a:solidFill>
              </a:rPr>
              <a:t>01</a:t>
            </a:r>
            <a:endParaRPr sz="3600"/>
          </a:p>
        </p:txBody>
      </p:sp>
      <p:sp>
        <p:nvSpPr>
          <p:cNvPr id="133" name="Google Shape;133;g76c86a34dd_0_12"/>
          <p:cNvSpPr txBox="1"/>
          <p:nvPr/>
        </p:nvSpPr>
        <p:spPr>
          <a:xfrm>
            <a:off x="875976" y="165425"/>
            <a:ext cx="10001100" cy="523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zh-CN" sz="3600"/>
              <a:t>Analysis Methodology and Framework</a:t>
            </a:r>
            <a:endParaRPr sz="3600"/>
          </a:p>
        </p:txBody>
      </p:sp>
      <p:cxnSp>
        <p:nvCxnSpPr>
          <p:cNvPr id="134" name="Google Shape;134;g76c86a34dd_0_12"/>
          <p:cNvCxnSpPr/>
          <p:nvPr/>
        </p:nvCxnSpPr>
        <p:spPr>
          <a:xfrm>
            <a:off x="568960" y="3827992"/>
            <a:ext cx="9120600" cy="0"/>
          </a:xfrm>
          <a:prstGeom prst="straightConnector1">
            <a:avLst/>
          </a:prstGeom>
          <a:noFill/>
          <a:ln w="12700" cap="flat" cmpd="sng">
            <a:solidFill>
              <a:srgbClr val="404040"/>
            </a:solidFill>
            <a:prstDash val="solid"/>
            <a:miter lim="800000"/>
            <a:headEnd type="none" w="med" len="med"/>
            <a:tailEnd type="oval" w="med" len="med"/>
          </a:ln>
        </p:spPr>
      </p:cxnSp>
      <p:sp>
        <p:nvSpPr>
          <p:cNvPr id="135" name="Google Shape;135;g76c86a34dd_0_12"/>
          <p:cNvSpPr/>
          <p:nvPr/>
        </p:nvSpPr>
        <p:spPr>
          <a:xfrm>
            <a:off x="1817793" y="3709459"/>
            <a:ext cx="239100" cy="237000"/>
          </a:xfrm>
          <a:prstGeom prst="ellipse">
            <a:avLst/>
          </a:prstGeom>
          <a:solidFill>
            <a:srgbClr val="C00000"/>
          </a:solid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3F3F3F"/>
              </a:solidFill>
              <a:latin typeface="Arial"/>
              <a:ea typeface="Arial"/>
              <a:cs typeface="Arial"/>
              <a:sym typeface="Arial"/>
            </a:endParaRPr>
          </a:p>
        </p:txBody>
      </p:sp>
      <p:sp>
        <p:nvSpPr>
          <p:cNvPr id="136" name="Google Shape;136;g76c86a34dd_0_12"/>
          <p:cNvSpPr/>
          <p:nvPr/>
        </p:nvSpPr>
        <p:spPr>
          <a:xfrm>
            <a:off x="5338657" y="3709459"/>
            <a:ext cx="237000" cy="237000"/>
          </a:xfrm>
          <a:prstGeom prst="ellipse">
            <a:avLst/>
          </a:prstGeom>
          <a:solidFill>
            <a:srgbClr val="C00000"/>
          </a:solid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3F3F3F"/>
              </a:solidFill>
              <a:latin typeface="Arial"/>
              <a:ea typeface="Arial"/>
              <a:cs typeface="Arial"/>
              <a:sym typeface="Arial"/>
            </a:endParaRPr>
          </a:p>
        </p:txBody>
      </p:sp>
      <p:sp>
        <p:nvSpPr>
          <p:cNvPr id="137" name="Google Shape;137;g76c86a34dd_0_12"/>
          <p:cNvSpPr/>
          <p:nvPr/>
        </p:nvSpPr>
        <p:spPr>
          <a:xfrm>
            <a:off x="8012853" y="3709459"/>
            <a:ext cx="237000" cy="237000"/>
          </a:xfrm>
          <a:prstGeom prst="ellipse">
            <a:avLst/>
          </a:prstGeom>
          <a:solidFill>
            <a:srgbClr val="C00000"/>
          </a:solid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3F3F3F"/>
              </a:solidFill>
              <a:latin typeface="Arial"/>
              <a:ea typeface="Arial"/>
              <a:cs typeface="Arial"/>
              <a:sym typeface="Arial"/>
            </a:endParaRPr>
          </a:p>
        </p:txBody>
      </p:sp>
      <p:grpSp>
        <p:nvGrpSpPr>
          <p:cNvPr id="138" name="Google Shape;138;g76c86a34dd_0_12"/>
          <p:cNvGrpSpPr/>
          <p:nvPr/>
        </p:nvGrpSpPr>
        <p:grpSpPr>
          <a:xfrm>
            <a:off x="5131120" y="4763440"/>
            <a:ext cx="655984" cy="658384"/>
            <a:chOff x="3094038" y="3571875"/>
            <a:chExt cx="492000" cy="493800"/>
          </a:xfrm>
        </p:grpSpPr>
        <p:sp>
          <p:nvSpPr>
            <p:cNvPr id="139" name="Google Shape;139;g76c86a34dd_0_12"/>
            <p:cNvSpPr/>
            <p:nvPr/>
          </p:nvSpPr>
          <p:spPr>
            <a:xfrm>
              <a:off x="3094038" y="3571875"/>
              <a:ext cx="492000" cy="493800"/>
            </a:xfrm>
            <a:prstGeom prst="ellipse">
              <a:avLst/>
            </a:prstGeom>
            <a:solidFill>
              <a:srgbClr val="C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3F3F3F"/>
                </a:solidFill>
                <a:latin typeface="Arial"/>
                <a:ea typeface="Arial"/>
                <a:cs typeface="Arial"/>
                <a:sym typeface="Arial"/>
              </a:endParaRPr>
            </a:p>
          </p:txBody>
        </p:sp>
        <p:sp>
          <p:nvSpPr>
            <p:cNvPr id="140" name="Google Shape;140;g76c86a34dd_0_12"/>
            <p:cNvSpPr/>
            <p:nvPr/>
          </p:nvSpPr>
          <p:spPr>
            <a:xfrm>
              <a:off x="3230563" y="3698875"/>
              <a:ext cx="238125" cy="242888"/>
            </a:xfrm>
            <a:custGeom>
              <a:avLst/>
              <a:gdLst/>
              <a:ahLst/>
              <a:cxnLst/>
              <a:rect l="l" t="t" r="r" b="b"/>
              <a:pathLst>
                <a:path w="75" h="76" extrusionOk="0">
                  <a:moveTo>
                    <a:pt x="28" y="0"/>
                  </a:moveTo>
                  <a:cubicBezTo>
                    <a:pt x="47" y="0"/>
                    <a:pt x="47" y="0"/>
                    <a:pt x="47" y="0"/>
                  </a:cubicBezTo>
                  <a:cubicBezTo>
                    <a:pt x="48" y="0"/>
                    <a:pt x="48" y="0"/>
                    <a:pt x="48" y="0"/>
                  </a:cubicBezTo>
                  <a:cubicBezTo>
                    <a:pt x="48" y="0"/>
                    <a:pt x="48" y="0"/>
                    <a:pt x="48" y="0"/>
                  </a:cubicBezTo>
                  <a:cubicBezTo>
                    <a:pt x="51" y="0"/>
                    <a:pt x="51" y="0"/>
                    <a:pt x="51" y="0"/>
                  </a:cubicBezTo>
                  <a:cubicBezTo>
                    <a:pt x="53" y="0"/>
                    <a:pt x="54" y="1"/>
                    <a:pt x="54" y="3"/>
                  </a:cubicBezTo>
                  <a:cubicBezTo>
                    <a:pt x="54" y="4"/>
                    <a:pt x="53" y="6"/>
                    <a:pt x="51" y="6"/>
                  </a:cubicBezTo>
                  <a:cubicBezTo>
                    <a:pt x="51" y="6"/>
                    <a:pt x="51" y="6"/>
                    <a:pt x="51" y="6"/>
                  </a:cubicBezTo>
                  <a:cubicBezTo>
                    <a:pt x="51" y="29"/>
                    <a:pt x="51" y="29"/>
                    <a:pt x="51" y="29"/>
                  </a:cubicBezTo>
                  <a:cubicBezTo>
                    <a:pt x="73" y="68"/>
                    <a:pt x="73" y="68"/>
                    <a:pt x="73" y="68"/>
                  </a:cubicBezTo>
                  <a:cubicBezTo>
                    <a:pt x="75" y="72"/>
                    <a:pt x="72" y="76"/>
                    <a:pt x="68" y="76"/>
                  </a:cubicBezTo>
                  <a:cubicBezTo>
                    <a:pt x="68" y="76"/>
                    <a:pt x="68" y="76"/>
                    <a:pt x="68" y="76"/>
                  </a:cubicBezTo>
                  <a:cubicBezTo>
                    <a:pt x="6" y="76"/>
                    <a:pt x="6" y="76"/>
                    <a:pt x="6" y="76"/>
                  </a:cubicBezTo>
                  <a:cubicBezTo>
                    <a:pt x="6" y="76"/>
                    <a:pt x="6" y="76"/>
                    <a:pt x="6" y="76"/>
                  </a:cubicBezTo>
                  <a:cubicBezTo>
                    <a:pt x="2" y="76"/>
                    <a:pt x="0" y="72"/>
                    <a:pt x="2" y="68"/>
                  </a:cubicBezTo>
                  <a:cubicBezTo>
                    <a:pt x="2" y="68"/>
                    <a:pt x="2" y="68"/>
                    <a:pt x="2" y="68"/>
                  </a:cubicBezTo>
                  <a:cubicBezTo>
                    <a:pt x="24" y="29"/>
                    <a:pt x="24" y="29"/>
                    <a:pt x="24" y="29"/>
                  </a:cubicBezTo>
                  <a:cubicBezTo>
                    <a:pt x="24" y="6"/>
                    <a:pt x="24" y="6"/>
                    <a:pt x="24" y="6"/>
                  </a:cubicBezTo>
                  <a:cubicBezTo>
                    <a:pt x="23" y="6"/>
                    <a:pt x="23" y="6"/>
                    <a:pt x="23" y="6"/>
                  </a:cubicBezTo>
                  <a:cubicBezTo>
                    <a:pt x="22" y="6"/>
                    <a:pt x="20" y="4"/>
                    <a:pt x="20" y="3"/>
                  </a:cubicBezTo>
                  <a:cubicBezTo>
                    <a:pt x="20" y="1"/>
                    <a:pt x="22" y="0"/>
                    <a:pt x="23" y="0"/>
                  </a:cubicBezTo>
                  <a:cubicBezTo>
                    <a:pt x="27" y="0"/>
                    <a:pt x="27" y="0"/>
                    <a:pt x="27" y="0"/>
                  </a:cubicBezTo>
                  <a:cubicBezTo>
                    <a:pt x="27" y="0"/>
                    <a:pt x="27" y="0"/>
                    <a:pt x="27" y="0"/>
                  </a:cubicBezTo>
                  <a:cubicBezTo>
                    <a:pt x="27" y="0"/>
                    <a:pt x="27" y="0"/>
                    <a:pt x="27" y="0"/>
                  </a:cubicBezTo>
                  <a:cubicBezTo>
                    <a:pt x="28" y="0"/>
                    <a:pt x="28" y="0"/>
                    <a:pt x="28" y="0"/>
                  </a:cubicBezTo>
                  <a:close/>
                  <a:moveTo>
                    <a:pt x="19" y="61"/>
                  </a:moveTo>
                  <a:cubicBezTo>
                    <a:pt x="19" y="61"/>
                    <a:pt x="19" y="61"/>
                    <a:pt x="19" y="61"/>
                  </a:cubicBezTo>
                  <a:cubicBezTo>
                    <a:pt x="20" y="61"/>
                    <a:pt x="21" y="62"/>
                    <a:pt x="21" y="63"/>
                  </a:cubicBezTo>
                  <a:cubicBezTo>
                    <a:pt x="21" y="64"/>
                    <a:pt x="20" y="65"/>
                    <a:pt x="19" y="65"/>
                  </a:cubicBezTo>
                  <a:cubicBezTo>
                    <a:pt x="18" y="65"/>
                    <a:pt x="17" y="64"/>
                    <a:pt x="17" y="63"/>
                  </a:cubicBezTo>
                  <a:cubicBezTo>
                    <a:pt x="17" y="62"/>
                    <a:pt x="18" y="61"/>
                    <a:pt x="19" y="61"/>
                  </a:cubicBezTo>
                  <a:close/>
                  <a:moveTo>
                    <a:pt x="28" y="56"/>
                  </a:moveTo>
                  <a:cubicBezTo>
                    <a:pt x="28" y="56"/>
                    <a:pt x="28" y="56"/>
                    <a:pt x="28" y="56"/>
                  </a:cubicBezTo>
                  <a:cubicBezTo>
                    <a:pt x="29" y="56"/>
                    <a:pt x="30" y="57"/>
                    <a:pt x="30" y="58"/>
                  </a:cubicBezTo>
                  <a:cubicBezTo>
                    <a:pt x="30" y="59"/>
                    <a:pt x="29" y="60"/>
                    <a:pt x="28" y="60"/>
                  </a:cubicBezTo>
                  <a:cubicBezTo>
                    <a:pt x="27" y="60"/>
                    <a:pt x="26" y="59"/>
                    <a:pt x="26" y="58"/>
                  </a:cubicBezTo>
                  <a:cubicBezTo>
                    <a:pt x="26" y="57"/>
                    <a:pt x="27" y="56"/>
                    <a:pt x="28" y="56"/>
                  </a:cubicBezTo>
                  <a:close/>
                  <a:moveTo>
                    <a:pt x="26" y="45"/>
                  </a:moveTo>
                  <a:cubicBezTo>
                    <a:pt x="26" y="45"/>
                    <a:pt x="26" y="45"/>
                    <a:pt x="26" y="45"/>
                  </a:cubicBezTo>
                  <a:cubicBezTo>
                    <a:pt x="26" y="45"/>
                    <a:pt x="27" y="45"/>
                    <a:pt x="27" y="46"/>
                  </a:cubicBezTo>
                  <a:cubicBezTo>
                    <a:pt x="27" y="47"/>
                    <a:pt x="26" y="48"/>
                    <a:pt x="26" y="48"/>
                  </a:cubicBezTo>
                  <a:cubicBezTo>
                    <a:pt x="25" y="48"/>
                    <a:pt x="24" y="47"/>
                    <a:pt x="24" y="46"/>
                  </a:cubicBezTo>
                  <a:cubicBezTo>
                    <a:pt x="24" y="45"/>
                    <a:pt x="25" y="45"/>
                    <a:pt x="26" y="45"/>
                  </a:cubicBezTo>
                  <a:close/>
                  <a:moveTo>
                    <a:pt x="26" y="62"/>
                  </a:moveTo>
                  <a:cubicBezTo>
                    <a:pt x="26" y="62"/>
                    <a:pt x="26" y="62"/>
                    <a:pt x="26" y="62"/>
                  </a:cubicBezTo>
                  <a:cubicBezTo>
                    <a:pt x="28" y="62"/>
                    <a:pt x="29" y="64"/>
                    <a:pt x="29" y="65"/>
                  </a:cubicBezTo>
                  <a:cubicBezTo>
                    <a:pt x="29" y="67"/>
                    <a:pt x="28" y="68"/>
                    <a:pt x="26" y="68"/>
                  </a:cubicBezTo>
                  <a:cubicBezTo>
                    <a:pt x="24" y="68"/>
                    <a:pt x="23" y="67"/>
                    <a:pt x="23" y="65"/>
                  </a:cubicBezTo>
                  <a:cubicBezTo>
                    <a:pt x="23" y="64"/>
                    <a:pt x="24" y="62"/>
                    <a:pt x="26" y="62"/>
                  </a:cubicBezTo>
                  <a:close/>
                  <a:moveTo>
                    <a:pt x="22" y="51"/>
                  </a:moveTo>
                  <a:cubicBezTo>
                    <a:pt x="22" y="51"/>
                    <a:pt x="22" y="51"/>
                    <a:pt x="22" y="51"/>
                  </a:cubicBezTo>
                  <a:cubicBezTo>
                    <a:pt x="24" y="51"/>
                    <a:pt x="25" y="52"/>
                    <a:pt x="25" y="54"/>
                  </a:cubicBezTo>
                  <a:cubicBezTo>
                    <a:pt x="25" y="56"/>
                    <a:pt x="24" y="57"/>
                    <a:pt x="22" y="57"/>
                  </a:cubicBezTo>
                  <a:cubicBezTo>
                    <a:pt x="21" y="57"/>
                    <a:pt x="19" y="56"/>
                    <a:pt x="19" y="54"/>
                  </a:cubicBezTo>
                  <a:cubicBezTo>
                    <a:pt x="19" y="52"/>
                    <a:pt x="21" y="51"/>
                    <a:pt x="22" y="51"/>
                  </a:cubicBezTo>
                  <a:close/>
                  <a:moveTo>
                    <a:pt x="26" y="38"/>
                  </a:moveTo>
                  <a:cubicBezTo>
                    <a:pt x="26" y="38"/>
                    <a:pt x="26" y="38"/>
                    <a:pt x="26" y="38"/>
                  </a:cubicBezTo>
                  <a:cubicBezTo>
                    <a:pt x="49" y="38"/>
                    <a:pt x="49" y="38"/>
                    <a:pt x="49" y="38"/>
                  </a:cubicBezTo>
                  <a:cubicBezTo>
                    <a:pt x="45" y="32"/>
                    <a:pt x="45" y="32"/>
                    <a:pt x="45" y="32"/>
                  </a:cubicBezTo>
                  <a:cubicBezTo>
                    <a:pt x="45" y="31"/>
                    <a:pt x="45" y="31"/>
                    <a:pt x="45" y="30"/>
                  </a:cubicBezTo>
                  <a:cubicBezTo>
                    <a:pt x="45" y="6"/>
                    <a:pt x="45" y="6"/>
                    <a:pt x="45" y="6"/>
                  </a:cubicBezTo>
                  <a:cubicBezTo>
                    <a:pt x="30" y="6"/>
                    <a:pt x="30" y="6"/>
                    <a:pt x="30" y="6"/>
                  </a:cubicBezTo>
                  <a:cubicBezTo>
                    <a:pt x="30" y="30"/>
                    <a:pt x="30" y="30"/>
                    <a:pt x="30" y="30"/>
                  </a:cubicBezTo>
                  <a:cubicBezTo>
                    <a:pt x="30" y="30"/>
                    <a:pt x="30" y="30"/>
                    <a:pt x="30" y="30"/>
                  </a:cubicBezTo>
                  <a:cubicBezTo>
                    <a:pt x="30" y="30"/>
                    <a:pt x="30" y="31"/>
                    <a:pt x="29" y="31"/>
                  </a:cubicBezTo>
                  <a:cubicBezTo>
                    <a:pt x="26" y="38"/>
                    <a:pt x="26" y="38"/>
                    <a:pt x="26" y="38"/>
                  </a:cubicBezTo>
                  <a:close/>
                  <a:moveTo>
                    <a:pt x="51" y="41"/>
                  </a:moveTo>
                  <a:cubicBezTo>
                    <a:pt x="51" y="41"/>
                    <a:pt x="51" y="41"/>
                    <a:pt x="51" y="41"/>
                  </a:cubicBezTo>
                  <a:cubicBezTo>
                    <a:pt x="24" y="41"/>
                    <a:pt x="24" y="41"/>
                    <a:pt x="24" y="41"/>
                  </a:cubicBezTo>
                  <a:cubicBezTo>
                    <a:pt x="7" y="70"/>
                    <a:pt x="7" y="70"/>
                    <a:pt x="7" y="70"/>
                  </a:cubicBezTo>
                  <a:cubicBezTo>
                    <a:pt x="67" y="70"/>
                    <a:pt x="67" y="70"/>
                    <a:pt x="67" y="70"/>
                  </a:cubicBezTo>
                  <a:cubicBezTo>
                    <a:pt x="51" y="41"/>
                    <a:pt x="51" y="41"/>
                    <a:pt x="51" y="41"/>
                  </a:cubicBezTo>
                  <a:close/>
                  <a:moveTo>
                    <a:pt x="34" y="64"/>
                  </a:moveTo>
                  <a:cubicBezTo>
                    <a:pt x="34" y="64"/>
                    <a:pt x="34" y="64"/>
                    <a:pt x="34" y="64"/>
                  </a:cubicBezTo>
                  <a:cubicBezTo>
                    <a:pt x="33" y="64"/>
                    <a:pt x="32" y="64"/>
                    <a:pt x="32" y="63"/>
                  </a:cubicBezTo>
                  <a:cubicBezTo>
                    <a:pt x="32" y="62"/>
                    <a:pt x="33" y="61"/>
                    <a:pt x="34" y="61"/>
                  </a:cubicBezTo>
                  <a:cubicBezTo>
                    <a:pt x="40" y="61"/>
                    <a:pt x="40" y="61"/>
                    <a:pt x="40" y="61"/>
                  </a:cubicBezTo>
                  <a:cubicBezTo>
                    <a:pt x="41" y="61"/>
                    <a:pt x="42" y="62"/>
                    <a:pt x="42" y="63"/>
                  </a:cubicBezTo>
                  <a:cubicBezTo>
                    <a:pt x="42" y="64"/>
                    <a:pt x="41" y="64"/>
                    <a:pt x="40" y="64"/>
                  </a:cubicBezTo>
                  <a:cubicBezTo>
                    <a:pt x="34" y="64"/>
                    <a:pt x="34" y="64"/>
                    <a:pt x="34" y="64"/>
                  </a:cubicBezTo>
                  <a:close/>
                  <a:moveTo>
                    <a:pt x="36" y="55"/>
                  </a:moveTo>
                  <a:cubicBezTo>
                    <a:pt x="36" y="55"/>
                    <a:pt x="36" y="55"/>
                    <a:pt x="36" y="55"/>
                  </a:cubicBezTo>
                  <a:cubicBezTo>
                    <a:pt x="35" y="55"/>
                    <a:pt x="34" y="54"/>
                    <a:pt x="34" y="53"/>
                  </a:cubicBezTo>
                  <a:cubicBezTo>
                    <a:pt x="34" y="52"/>
                    <a:pt x="35" y="52"/>
                    <a:pt x="36" y="52"/>
                  </a:cubicBezTo>
                  <a:cubicBezTo>
                    <a:pt x="39" y="52"/>
                    <a:pt x="39" y="52"/>
                    <a:pt x="39" y="52"/>
                  </a:cubicBezTo>
                  <a:cubicBezTo>
                    <a:pt x="40" y="52"/>
                    <a:pt x="40" y="52"/>
                    <a:pt x="40" y="53"/>
                  </a:cubicBezTo>
                  <a:cubicBezTo>
                    <a:pt x="40" y="54"/>
                    <a:pt x="40" y="55"/>
                    <a:pt x="39" y="55"/>
                  </a:cubicBezTo>
                  <a:cubicBezTo>
                    <a:pt x="36" y="55"/>
                    <a:pt x="36" y="55"/>
                    <a:pt x="36" y="55"/>
                  </a:cubicBezTo>
                  <a:close/>
                  <a:moveTo>
                    <a:pt x="36" y="36"/>
                  </a:moveTo>
                  <a:cubicBezTo>
                    <a:pt x="36" y="36"/>
                    <a:pt x="36" y="36"/>
                    <a:pt x="36" y="36"/>
                  </a:cubicBezTo>
                  <a:cubicBezTo>
                    <a:pt x="35" y="36"/>
                    <a:pt x="34" y="36"/>
                    <a:pt x="34" y="35"/>
                  </a:cubicBezTo>
                  <a:cubicBezTo>
                    <a:pt x="34" y="34"/>
                    <a:pt x="35" y="33"/>
                    <a:pt x="36" y="33"/>
                  </a:cubicBezTo>
                  <a:cubicBezTo>
                    <a:pt x="39" y="33"/>
                    <a:pt x="39" y="33"/>
                    <a:pt x="39" y="33"/>
                  </a:cubicBezTo>
                  <a:cubicBezTo>
                    <a:pt x="40" y="33"/>
                    <a:pt x="40" y="34"/>
                    <a:pt x="40" y="35"/>
                  </a:cubicBezTo>
                  <a:cubicBezTo>
                    <a:pt x="40" y="36"/>
                    <a:pt x="40" y="36"/>
                    <a:pt x="39" y="36"/>
                  </a:cubicBezTo>
                  <a:cubicBezTo>
                    <a:pt x="36" y="36"/>
                    <a:pt x="36" y="36"/>
                    <a:pt x="36" y="36"/>
                  </a:cubicBezTo>
                  <a:close/>
                  <a:moveTo>
                    <a:pt x="34" y="46"/>
                  </a:moveTo>
                  <a:cubicBezTo>
                    <a:pt x="34" y="46"/>
                    <a:pt x="34" y="46"/>
                    <a:pt x="34" y="46"/>
                  </a:cubicBezTo>
                  <a:cubicBezTo>
                    <a:pt x="33" y="46"/>
                    <a:pt x="32" y="45"/>
                    <a:pt x="32" y="44"/>
                  </a:cubicBezTo>
                  <a:cubicBezTo>
                    <a:pt x="32" y="43"/>
                    <a:pt x="33" y="42"/>
                    <a:pt x="34" y="42"/>
                  </a:cubicBezTo>
                  <a:cubicBezTo>
                    <a:pt x="40" y="42"/>
                    <a:pt x="40" y="42"/>
                    <a:pt x="40" y="42"/>
                  </a:cubicBezTo>
                  <a:cubicBezTo>
                    <a:pt x="41" y="42"/>
                    <a:pt x="42" y="43"/>
                    <a:pt x="42" y="44"/>
                  </a:cubicBezTo>
                  <a:cubicBezTo>
                    <a:pt x="42" y="45"/>
                    <a:pt x="41" y="46"/>
                    <a:pt x="40" y="46"/>
                  </a:cubicBezTo>
                  <a:cubicBezTo>
                    <a:pt x="34" y="46"/>
                    <a:pt x="34" y="46"/>
                    <a:pt x="34" y="46"/>
                  </a:cubicBezTo>
                  <a:close/>
                  <a:moveTo>
                    <a:pt x="34" y="27"/>
                  </a:moveTo>
                  <a:cubicBezTo>
                    <a:pt x="34" y="27"/>
                    <a:pt x="34" y="27"/>
                    <a:pt x="34" y="27"/>
                  </a:cubicBezTo>
                  <a:cubicBezTo>
                    <a:pt x="33" y="27"/>
                    <a:pt x="32" y="26"/>
                    <a:pt x="32" y="25"/>
                  </a:cubicBezTo>
                  <a:cubicBezTo>
                    <a:pt x="32" y="24"/>
                    <a:pt x="33" y="24"/>
                    <a:pt x="34" y="24"/>
                  </a:cubicBezTo>
                  <a:cubicBezTo>
                    <a:pt x="40" y="24"/>
                    <a:pt x="40" y="24"/>
                    <a:pt x="40" y="24"/>
                  </a:cubicBezTo>
                  <a:cubicBezTo>
                    <a:pt x="41" y="24"/>
                    <a:pt x="42" y="24"/>
                    <a:pt x="42" y="25"/>
                  </a:cubicBezTo>
                  <a:cubicBezTo>
                    <a:pt x="42" y="26"/>
                    <a:pt x="41" y="27"/>
                    <a:pt x="40" y="27"/>
                  </a:cubicBezTo>
                  <a:cubicBezTo>
                    <a:pt x="34" y="27"/>
                    <a:pt x="34" y="27"/>
                    <a:pt x="34" y="2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3F3F3F"/>
                </a:solidFill>
                <a:latin typeface="Arial"/>
                <a:ea typeface="Arial"/>
                <a:cs typeface="Arial"/>
                <a:sym typeface="Arial"/>
              </a:endParaRPr>
            </a:p>
          </p:txBody>
        </p:sp>
      </p:grpSp>
      <p:grpSp>
        <p:nvGrpSpPr>
          <p:cNvPr id="141" name="Google Shape;141;g76c86a34dd_0_12"/>
          <p:cNvGrpSpPr/>
          <p:nvPr/>
        </p:nvGrpSpPr>
        <p:grpSpPr>
          <a:xfrm>
            <a:off x="1606088" y="2280651"/>
            <a:ext cx="658384" cy="658384"/>
            <a:chOff x="1158875" y="1709738"/>
            <a:chExt cx="493800" cy="493800"/>
          </a:xfrm>
        </p:grpSpPr>
        <p:sp>
          <p:nvSpPr>
            <p:cNvPr id="142" name="Google Shape;142;g76c86a34dd_0_12"/>
            <p:cNvSpPr/>
            <p:nvPr/>
          </p:nvSpPr>
          <p:spPr>
            <a:xfrm>
              <a:off x="1158875" y="1709738"/>
              <a:ext cx="493800" cy="493800"/>
            </a:xfrm>
            <a:prstGeom prst="ellipse">
              <a:avLst/>
            </a:prstGeom>
            <a:solidFill>
              <a:srgbClr val="C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3F3F3F"/>
                </a:solidFill>
                <a:latin typeface="Arial"/>
                <a:ea typeface="Arial"/>
                <a:cs typeface="Arial"/>
                <a:sym typeface="Arial"/>
              </a:endParaRPr>
            </a:p>
          </p:txBody>
        </p:sp>
        <p:sp>
          <p:nvSpPr>
            <p:cNvPr id="143" name="Google Shape;143;g76c86a34dd_0_12"/>
            <p:cNvSpPr/>
            <p:nvPr/>
          </p:nvSpPr>
          <p:spPr>
            <a:xfrm>
              <a:off x="1282700" y="1820863"/>
              <a:ext cx="246063" cy="246062"/>
            </a:xfrm>
            <a:custGeom>
              <a:avLst/>
              <a:gdLst/>
              <a:ahLst/>
              <a:cxnLst/>
              <a:rect l="l" t="t" r="r" b="b"/>
              <a:pathLst>
                <a:path w="77" h="77" extrusionOk="0">
                  <a:moveTo>
                    <a:pt x="64" y="60"/>
                  </a:moveTo>
                  <a:cubicBezTo>
                    <a:pt x="65" y="61"/>
                    <a:pt x="65" y="62"/>
                    <a:pt x="64" y="63"/>
                  </a:cubicBezTo>
                  <a:cubicBezTo>
                    <a:pt x="64" y="64"/>
                    <a:pt x="63" y="64"/>
                    <a:pt x="62" y="63"/>
                  </a:cubicBezTo>
                  <a:cubicBezTo>
                    <a:pt x="51" y="52"/>
                    <a:pt x="51" y="52"/>
                    <a:pt x="51" y="52"/>
                  </a:cubicBezTo>
                  <a:cubicBezTo>
                    <a:pt x="50" y="51"/>
                    <a:pt x="50" y="50"/>
                    <a:pt x="51" y="50"/>
                  </a:cubicBezTo>
                  <a:cubicBezTo>
                    <a:pt x="52" y="49"/>
                    <a:pt x="53" y="49"/>
                    <a:pt x="54" y="50"/>
                  </a:cubicBezTo>
                  <a:cubicBezTo>
                    <a:pt x="64" y="60"/>
                    <a:pt x="64" y="60"/>
                    <a:pt x="64" y="60"/>
                  </a:cubicBezTo>
                  <a:close/>
                  <a:moveTo>
                    <a:pt x="60" y="0"/>
                  </a:moveTo>
                  <a:cubicBezTo>
                    <a:pt x="60" y="0"/>
                    <a:pt x="60" y="0"/>
                    <a:pt x="60" y="0"/>
                  </a:cubicBezTo>
                  <a:cubicBezTo>
                    <a:pt x="61" y="0"/>
                    <a:pt x="62" y="0"/>
                    <a:pt x="63" y="0"/>
                  </a:cubicBezTo>
                  <a:cubicBezTo>
                    <a:pt x="64" y="0"/>
                    <a:pt x="65" y="1"/>
                    <a:pt x="66" y="1"/>
                  </a:cubicBezTo>
                  <a:cubicBezTo>
                    <a:pt x="68" y="2"/>
                    <a:pt x="68" y="4"/>
                    <a:pt x="68" y="5"/>
                  </a:cubicBezTo>
                  <a:cubicBezTo>
                    <a:pt x="68" y="5"/>
                    <a:pt x="67" y="6"/>
                    <a:pt x="67" y="6"/>
                  </a:cubicBezTo>
                  <a:cubicBezTo>
                    <a:pt x="67" y="6"/>
                    <a:pt x="67" y="6"/>
                    <a:pt x="67" y="6"/>
                  </a:cubicBezTo>
                  <a:cubicBezTo>
                    <a:pt x="65" y="8"/>
                    <a:pt x="63" y="10"/>
                    <a:pt x="61" y="13"/>
                  </a:cubicBezTo>
                  <a:cubicBezTo>
                    <a:pt x="61" y="14"/>
                    <a:pt x="61" y="14"/>
                    <a:pt x="61" y="14"/>
                  </a:cubicBezTo>
                  <a:cubicBezTo>
                    <a:pt x="61" y="15"/>
                    <a:pt x="61" y="15"/>
                    <a:pt x="61" y="15"/>
                  </a:cubicBezTo>
                  <a:cubicBezTo>
                    <a:pt x="63" y="16"/>
                    <a:pt x="63" y="16"/>
                    <a:pt x="63" y="16"/>
                  </a:cubicBezTo>
                  <a:cubicBezTo>
                    <a:pt x="64" y="16"/>
                    <a:pt x="64" y="16"/>
                    <a:pt x="64" y="16"/>
                  </a:cubicBezTo>
                  <a:cubicBezTo>
                    <a:pt x="66" y="14"/>
                    <a:pt x="68" y="12"/>
                    <a:pt x="71" y="9"/>
                  </a:cubicBezTo>
                  <a:cubicBezTo>
                    <a:pt x="72" y="8"/>
                    <a:pt x="74" y="8"/>
                    <a:pt x="75" y="9"/>
                  </a:cubicBezTo>
                  <a:cubicBezTo>
                    <a:pt x="75" y="10"/>
                    <a:pt x="75" y="10"/>
                    <a:pt x="75" y="11"/>
                  </a:cubicBezTo>
                  <a:cubicBezTo>
                    <a:pt x="76" y="12"/>
                    <a:pt x="76" y="13"/>
                    <a:pt x="76" y="14"/>
                  </a:cubicBezTo>
                  <a:cubicBezTo>
                    <a:pt x="76" y="14"/>
                    <a:pt x="76" y="14"/>
                    <a:pt x="76" y="14"/>
                  </a:cubicBezTo>
                  <a:cubicBezTo>
                    <a:pt x="76" y="14"/>
                    <a:pt x="76" y="14"/>
                    <a:pt x="76" y="14"/>
                  </a:cubicBezTo>
                  <a:cubicBezTo>
                    <a:pt x="77" y="15"/>
                    <a:pt x="77" y="16"/>
                    <a:pt x="77" y="17"/>
                  </a:cubicBezTo>
                  <a:cubicBezTo>
                    <a:pt x="77" y="22"/>
                    <a:pt x="75" y="26"/>
                    <a:pt x="72" y="29"/>
                  </a:cubicBezTo>
                  <a:cubicBezTo>
                    <a:pt x="69" y="32"/>
                    <a:pt x="64" y="34"/>
                    <a:pt x="60" y="34"/>
                  </a:cubicBezTo>
                  <a:cubicBezTo>
                    <a:pt x="59" y="34"/>
                    <a:pt x="59" y="34"/>
                    <a:pt x="59" y="34"/>
                  </a:cubicBezTo>
                  <a:cubicBezTo>
                    <a:pt x="55" y="37"/>
                    <a:pt x="55" y="37"/>
                    <a:pt x="55" y="37"/>
                  </a:cubicBezTo>
                  <a:cubicBezTo>
                    <a:pt x="73" y="55"/>
                    <a:pt x="73" y="55"/>
                    <a:pt x="73" y="55"/>
                  </a:cubicBezTo>
                  <a:cubicBezTo>
                    <a:pt x="73" y="55"/>
                    <a:pt x="73" y="55"/>
                    <a:pt x="73" y="55"/>
                  </a:cubicBezTo>
                  <a:cubicBezTo>
                    <a:pt x="76" y="58"/>
                    <a:pt x="77" y="61"/>
                    <a:pt x="77" y="64"/>
                  </a:cubicBezTo>
                  <a:cubicBezTo>
                    <a:pt x="77" y="67"/>
                    <a:pt x="76" y="70"/>
                    <a:pt x="73" y="72"/>
                  </a:cubicBezTo>
                  <a:cubicBezTo>
                    <a:pt x="73" y="72"/>
                    <a:pt x="73" y="72"/>
                    <a:pt x="73" y="72"/>
                  </a:cubicBezTo>
                  <a:cubicBezTo>
                    <a:pt x="73" y="72"/>
                    <a:pt x="73" y="72"/>
                    <a:pt x="73" y="72"/>
                  </a:cubicBezTo>
                  <a:cubicBezTo>
                    <a:pt x="71" y="74"/>
                    <a:pt x="68" y="76"/>
                    <a:pt x="65" y="76"/>
                  </a:cubicBezTo>
                  <a:cubicBezTo>
                    <a:pt x="62" y="76"/>
                    <a:pt x="58" y="74"/>
                    <a:pt x="56" y="72"/>
                  </a:cubicBezTo>
                  <a:cubicBezTo>
                    <a:pt x="38" y="54"/>
                    <a:pt x="38" y="54"/>
                    <a:pt x="38" y="54"/>
                  </a:cubicBezTo>
                  <a:cubicBezTo>
                    <a:pt x="20" y="73"/>
                    <a:pt x="20" y="73"/>
                    <a:pt x="20" y="73"/>
                  </a:cubicBezTo>
                  <a:cubicBezTo>
                    <a:pt x="16" y="76"/>
                    <a:pt x="12" y="77"/>
                    <a:pt x="8" y="75"/>
                  </a:cubicBezTo>
                  <a:cubicBezTo>
                    <a:pt x="7" y="74"/>
                    <a:pt x="5" y="74"/>
                    <a:pt x="4" y="72"/>
                  </a:cubicBezTo>
                  <a:cubicBezTo>
                    <a:pt x="4" y="72"/>
                    <a:pt x="4" y="72"/>
                    <a:pt x="4" y="72"/>
                  </a:cubicBezTo>
                  <a:cubicBezTo>
                    <a:pt x="3" y="71"/>
                    <a:pt x="2" y="70"/>
                    <a:pt x="2" y="69"/>
                  </a:cubicBezTo>
                  <a:cubicBezTo>
                    <a:pt x="0" y="65"/>
                    <a:pt x="0" y="60"/>
                    <a:pt x="4" y="57"/>
                  </a:cubicBezTo>
                  <a:cubicBezTo>
                    <a:pt x="4" y="56"/>
                    <a:pt x="4" y="56"/>
                    <a:pt x="4" y="56"/>
                  </a:cubicBezTo>
                  <a:cubicBezTo>
                    <a:pt x="24" y="36"/>
                    <a:pt x="24" y="36"/>
                    <a:pt x="24" y="36"/>
                  </a:cubicBezTo>
                  <a:cubicBezTo>
                    <a:pt x="17" y="29"/>
                    <a:pt x="17" y="29"/>
                    <a:pt x="17" y="29"/>
                  </a:cubicBezTo>
                  <a:cubicBezTo>
                    <a:pt x="10" y="27"/>
                    <a:pt x="10" y="27"/>
                    <a:pt x="10" y="27"/>
                  </a:cubicBezTo>
                  <a:cubicBezTo>
                    <a:pt x="10" y="27"/>
                    <a:pt x="9" y="26"/>
                    <a:pt x="9" y="25"/>
                  </a:cubicBezTo>
                  <a:cubicBezTo>
                    <a:pt x="2" y="10"/>
                    <a:pt x="2" y="10"/>
                    <a:pt x="2" y="10"/>
                  </a:cubicBezTo>
                  <a:cubicBezTo>
                    <a:pt x="2" y="9"/>
                    <a:pt x="2" y="8"/>
                    <a:pt x="3" y="7"/>
                  </a:cubicBezTo>
                  <a:cubicBezTo>
                    <a:pt x="5" y="4"/>
                    <a:pt x="5" y="4"/>
                    <a:pt x="5" y="4"/>
                  </a:cubicBezTo>
                  <a:cubicBezTo>
                    <a:pt x="8" y="2"/>
                    <a:pt x="8" y="2"/>
                    <a:pt x="8" y="2"/>
                  </a:cubicBezTo>
                  <a:cubicBezTo>
                    <a:pt x="9" y="1"/>
                    <a:pt x="10" y="1"/>
                    <a:pt x="11" y="1"/>
                  </a:cubicBezTo>
                  <a:cubicBezTo>
                    <a:pt x="26" y="7"/>
                    <a:pt x="26" y="7"/>
                    <a:pt x="26" y="7"/>
                  </a:cubicBezTo>
                  <a:cubicBezTo>
                    <a:pt x="27" y="8"/>
                    <a:pt x="28" y="8"/>
                    <a:pt x="28" y="9"/>
                  </a:cubicBezTo>
                  <a:cubicBezTo>
                    <a:pt x="30" y="16"/>
                    <a:pt x="30" y="16"/>
                    <a:pt x="30" y="16"/>
                  </a:cubicBezTo>
                  <a:cubicBezTo>
                    <a:pt x="37" y="23"/>
                    <a:pt x="37" y="23"/>
                    <a:pt x="37" y="23"/>
                  </a:cubicBezTo>
                  <a:cubicBezTo>
                    <a:pt x="43" y="18"/>
                    <a:pt x="43" y="18"/>
                    <a:pt x="43" y="18"/>
                  </a:cubicBezTo>
                  <a:cubicBezTo>
                    <a:pt x="43" y="18"/>
                    <a:pt x="42" y="17"/>
                    <a:pt x="42" y="17"/>
                  </a:cubicBezTo>
                  <a:cubicBezTo>
                    <a:pt x="43" y="17"/>
                    <a:pt x="43" y="17"/>
                    <a:pt x="43" y="17"/>
                  </a:cubicBezTo>
                  <a:cubicBezTo>
                    <a:pt x="43" y="12"/>
                    <a:pt x="44" y="8"/>
                    <a:pt x="48" y="5"/>
                  </a:cubicBezTo>
                  <a:cubicBezTo>
                    <a:pt x="48" y="5"/>
                    <a:pt x="48" y="5"/>
                    <a:pt x="48" y="5"/>
                  </a:cubicBezTo>
                  <a:cubicBezTo>
                    <a:pt x="51" y="2"/>
                    <a:pt x="55" y="0"/>
                    <a:pt x="60" y="0"/>
                  </a:cubicBezTo>
                  <a:close/>
                  <a:moveTo>
                    <a:pt x="51" y="41"/>
                  </a:moveTo>
                  <a:cubicBezTo>
                    <a:pt x="51" y="41"/>
                    <a:pt x="51" y="41"/>
                    <a:pt x="51" y="41"/>
                  </a:cubicBezTo>
                  <a:cubicBezTo>
                    <a:pt x="42" y="50"/>
                    <a:pt x="42" y="50"/>
                    <a:pt x="42" y="50"/>
                  </a:cubicBezTo>
                  <a:cubicBezTo>
                    <a:pt x="60" y="68"/>
                    <a:pt x="60" y="68"/>
                    <a:pt x="60" y="68"/>
                  </a:cubicBezTo>
                  <a:cubicBezTo>
                    <a:pt x="61" y="69"/>
                    <a:pt x="63" y="70"/>
                    <a:pt x="65" y="70"/>
                  </a:cubicBezTo>
                  <a:cubicBezTo>
                    <a:pt x="66" y="70"/>
                    <a:pt x="68" y="69"/>
                    <a:pt x="69" y="68"/>
                  </a:cubicBezTo>
                  <a:cubicBezTo>
                    <a:pt x="69" y="68"/>
                    <a:pt x="69" y="68"/>
                    <a:pt x="69" y="68"/>
                  </a:cubicBezTo>
                  <a:cubicBezTo>
                    <a:pt x="70" y="67"/>
                    <a:pt x="71" y="65"/>
                    <a:pt x="71" y="64"/>
                  </a:cubicBezTo>
                  <a:cubicBezTo>
                    <a:pt x="71" y="62"/>
                    <a:pt x="70" y="61"/>
                    <a:pt x="69" y="59"/>
                  </a:cubicBezTo>
                  <a:cubicBezTo>
                    <a:pt x="69" y="59"/>
                    <a:pt x="69" y="59"/>
                    <a:pt x="69" y="59"/>
                  </a:cubicBezTo>
                  <a:cubicBezTo>
                    <a:pt x="51" y="41"/>
                    <a:pt x="51" y="41"/>
                    <a:pt x="51" y="41"/>
                  </a:cubicBezTo>
                  <a:close/>
                  <a:moveTo>
                    <a:pt x="28" y="32"/>
                  </a:moveTo>
                  <a:cubicBezTo>
                    <a:pt x="28" y="32"/>
                    <a:pt x="28" y="32"/>
                    <a:pt x="28" y="32"/>
                  </a:cubicBezTo>
                  <a:cubicBezTo>
                    <a:pt x="33" y="28"/>
                    <a:pt x="33" y="28"/>
                    <a:pt x="33" y="28"/>
                  </a:cubicBezTo>
                  <a:cubicBezTo>
                    <a:pt x="25" y="20"/>
                    <a:pt x="25" y="20"/>
                    <a:pt x="25" y="20"/>
                  </a:cubicBezTo>
                  <a:cubicBezTo>
                    <a:pt x="25" y="19"/>
                    <a:pt x="24" y="19"/>
                    <a:pt x="24" y="18"/>
                  </a:cubicBezTo>
                  <a:cubicBezTo>
                    <a:pt x="23" y="12"/>
                    <a:pt x="23" y="12"/>
                    <a:pt x="23" y="12"/>
                  </a:cubicBezTo>
                  <a:cubicBezTo>
                    <a:pt x="11" y="7"/>
                    <a:pt x="11" y="7"/>
                    <a:pt x="11" y="7"/>
                  </a:cubicBezTo>
                  <a:cubicBezTo>
                    <a:pt x="9" y="8"/>
                    <a:pt x="9" y="8"/>
                    <a:pt x="9" y="8"/>
                  </a:cubicBezTo>
                  <a:cubicBezTo>
                    <a:pt x="8" y="10"/>
                    <a:pt x="8" y="10"/>
                    <a:pt x="8" y="10"/>
                  </a:cubicBezTo>
                  <a:cubicBezTo>
                    <a:pt x="13" y="22"/>
                    <a:pt x="13" y="22"/>
                    <a:pt x="13" y="22"/>
                  </a:cubicBezTo>
                  <a:cubicBezTo>
                    <a:pt x="19" y="23"/>
                    <a:pt x="19" y="23"/>
                    <a:pt x="19" y="23"/>
                  </a:cubicBezTo>
                  <a:cubicBezTo>
                    <a:pt x="20" y="24"/>
                    <a:pt x="20" y="24"/>
                    <a:pt x="21" y="24"/>
                  </a:cubicBezTo>
                  <a:cubicBezTo>
                    <a:pt x="28" y="32"/>
                    <a:pt x="28" y="32"/>
                    <a:pt x="28" y="32"/>
                  </a:cubicBezTo>
                  <a:close/>
                  <a:moveTo>
                    <a:pt x="59" y="6"/>
                  </a:moveTo>
                  <a:cubicBezTo>
                    <a:pt x="59" y="6"/>
                    <a:pt x="59" y="6"/>
                    <a:pt x="59" y="6"/>
                  </a:cubicBezTo>
                  <a:cubicBezTo>
                    <a:pt x="56" y="6"/>
                    <a:pt x="54" y="7"/>
                    <a:pt x="52" y="9"/>
                  </a:cubicBezTo>
                  <a:cubicBezTo>
                    <a:pt x="52" y="9"/>
                    <a:pt x="52" y="9"/>
                    <a:pt x="52" y="9"/>
                  </a:cubicBezTo>
                  <a:cubicBezTo>
                    <a:pt x="50" y="11"/>
                    <a:pt x="48" y="14"/>
                    <a:pt x="48" y="17"/>
                  </a:cubicBezTo>
                  <a:cubicBezTo>
                    <a:pt x="48" y="17"/>
                    <a:pt x="48" y="17"/>
                    <a:pt x="48" y="17"/>
                  </a:cubicBezTo>
                  <a:cubicBezTo>
                    <a:pt x="48" y="17"/>
                    <a:pt x="48" y="18"/>
                    <a:pt x="48" y="18"/>
                  </a:cubicBezTo>
                  <a:cubicBezTo>
                    <a:pt x="48" y="18"/>
                    <a:pt x="48" y="18"/>
                    <a:pt x="48" y="18"/>
                  </a:cubicBezTo>
                  <a:cubicBezTo>
                    <a:pt x="48" y="19"/>
                    <a:pt x="48" y="19"/>
                    <a:pt x="48" y="19"/>
                  </a:cubicBezTo>
                  <a:cubicBezTo>
                    <a:pt x="49" y="19"/>
                    <a:pt x="48" y="20"/>
                    <a:pt x="48" y="21"/>
                  </a:cubicBezTo>
                  <a:cubicBezTo>
                    <a:pt x="8" y="61"/>
                    <a:pt x="8" y="61"/>
                    <a:pt x="8" y="61"/>
                  </a:cubicBezTo>
                  <a:cubicBezTo>
                    <a:pt x="8" y="61"/>
                    <a:pt x="8" y="61"/>
                    <a:pt x="8" y="61"/>
                  </a:cubicBezTo>
                  <a:cubicBezTo>
                    <a:pt x="6" y="62"/>
                    <a:pt x="6" y="65"/>
                    <a:pt x="7" y="66"/>
                  </a:cubicBezTo>
                  <a:cubicBezTo>
                    <a:pt x="7" y="67"/>
                    <a:pt x="8" y="68"/>
                    <a:pt x="8" y="68"/>
                  </a:cubicBezTo>
                  <a:cubicBezTo>
                    <a:pt x="9" y="69"/>
                    <a:pt x="10" y="69"/>
                    <a:pt x="10" y="70"/>
                  </a:cubicBezTo>
                  <a:cubicBezTo>
                    <a:pt x="12" y="70"/>
                    <a:pt x="14" y="70"/>
                    <a:pt x="16" y="68"/>
                  </a:cubicBezTo>
                  <a:cubicBezTo>
                    <a:pt x="36" y="48"/>
                    <a:pt x="36" y="48"/>
                    <a:pt x="36" y="48"/>
                  </a:cubicBezTo>
                  <a:cubicBezTo>
                    <a:pt x="36" y="48"/>
                    <a:pt x="36" y="48"/>
                    <a:pt x="36" y="48"/>
                  </a:cubicBezTo>
                  <a:cubicBezTo>
                    <a:pt x="49" y="35"/>
                    <a:pt x="49" y="35"/>
                    <a:pt x="49" y="35"/>
                  </a:cubicBezTo>
                  <a:cubicBezTo>
                    <a:pt x="49" y="35"/>
                    <a:pt x="49" y="35"/>
                    <a:pt x="49" y="35"/>
                  </a:cubicBezTo>
                  <a:cubicBezTo>
                    <a:pt x="55" y="29"/>
                    <a:pt x="55" y="29"/>
                    <a:pt x="55" y="29"/>
                  </a:cubicBezTo>
                  <a:cubicBezTo>
                    <a:pt x="55" y="29"/>
                    <a:pt x="55" y="29"/>
                    <a:pt x="55" y="29"/>
                  </a:cubicBezTo>
                  <a:cubicBezTo>
                    <a:pt x="56" y="28"/>
                    <a:pt x="57" y="28"/>
                    <a:pt x="58" y="28"/>
                  </a:cubicBezTo>
                  <a:cubicBezTo>
                    <a:pt x="58" y="28"/>
                    <a:pt x="58" y="28"/>
                    <a:pt x="59" y="28"/>
                  </a:cubicBezTo>
                  <a:cubicBezTo>
                    <a:pt x="59" y="28"/>
                    <a:pt x="59" y="28"/>
                    <a:pt x="60" y="28"/>
                  </a:cubicBezTo>
                  <a:cubicBezTo>
                    <a:pt x="63" y="28"/>
                    <a:pt x="66" y="27"/>
                    <a:pt x="68" y="25"/>
                  </a:cubicBezTo>
                  <a:cubicBezTo>
                    <a:pt x="68" y="25"/>
                    <a:pt x="68" y="25"/>
                    <a:pt x="68" y="25"/>
                  </a:cubicBezTo>
                  <a:cubicBezTo>
                    <a:pt x="69" y="23"/>
                    <a:pt x="71" y="20"/>
                    <a:pt x="71" y="17"/>
                  </a:cubicBezTo>
                  <a:cubicBezTo>
                    <a:pt x="70" y="19"/>
                    <a:pt x="68" y="20"/>
                    <a:pt x="67" y="21"/>
                  </a:cubicBezTo>
                  <a:cubicBezTo>
                    <a:pt x="66" y="22"/>
                    <a:pt x="65" y="22"/>
                    <a:pt x="64" y="22"/>
                  </a:cubicBezTo>
                  <a:cubicBezTo>
                    <a:pt x="61" y="21"/>
                    <a:pt x="61" y="21"/>
                    <a:pt x="61" y="21"/>
                  </a:cubicBezTo>
                  <a:cubicBezTo>
                    <a:pt x="58" y="21"/>
                    <a:pt x="58" y="21"/>
                    <a:pt x="58" y="21"/>
                  </a:cubicBezTo>
                  <a:cubicBezTo>
                    <a:pt x="57" y="20"/>
                    <a:pt x="56" y="20"/>
                    <a:pt x="56" y="18"/>
                  </a:cubicBezTo>
                  <a:cubicBezTo>
                    <a:pt x="55" y="15"/>
                    <a:pt x="55" y="15"/>
                    <a:pt x="55" y="15"/>
                  </a:cubicBezTo>
                  <a:cubicBezTo>
                    <a:pt x="54" y="13"/>
                    <a:pt x="54" y="13"/>
                    <a:pt x="54" y="13"/>
                  </a:cubicBezTo>
                  <a:cubicBezTo>
                    <a:pt x="54" y="12"/>
                    <a:pt x="54" y="10"/>
                    <a:pt x="55" y="10"/>
                  </a:cubicBezTo>
                  <a:cubicBezTo>
                    <a:pt x="57" y="8"/>
                    <a:pt x="58" y="7"/>
                    <a:pt x="59" y="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3F3F3F"/>
                </a:solidFill>
                <a:latin typeface="Arial"/>
                <a:ea typeface="Arial"/>
                <a:cs typeface="Arial"/>
                <a:sym typeface="Arial"/>
              </a:endParaRPr>
            </a:p>
          </p:txBody>
        </p:sp>
      </p:grpSp>
      <p:grpSp>
        <p:nvGrpSpPr>
          <p:cNvPr id="144" name="Google Shape;144;g76c86a34dd_0_12"/>
          <p:cNvGrpSpPr/>
          <p:nvPr/>
        </p:nvGrpSpPr>
        <p:grpSpPr>
          <a:xfrm>
            <a:off x="7801014" y="2280651"/>
            <a:ext cx="655984" cy="658384"/>
            <a:chOff x="5073650" y="1709738"/>
            <a:chExt cx="492000" cy="493800"/>
          </a:xfrm>
        </p:grpSpPr>
        <p:sp>
          <p:nvSpPr>
            <p:cNvPr id="145" name="Google Shape;145;g76c86a34dd_0_12"/>
            <p:cNvSpPr/>
            <p:nvPr/>
          </p:nvSpPr>
          <p:spPr>
            <a:xfrm>
              <a:off x="5073650" y="1709738"/>
              <a:ext cx="492000" cy="493800"/>
            </a:xfrm>
            <a:prstGeom prst="ellipse">
              <a:avLst/>
            </a:prstGeom>
            <a:solidFill>
              <a:srgbClr val="C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3F3F3F"/>
                </a:solidFill>
                <a:latin typeface="Arial"/>
                <a:ea typeface="Arial"/>
                <a:cs typeface="Arial"/>
                <a:sym typeface="Arial"/>
              </a:endParaRPr>
            </a:p>
          </p:txBody>
        </p:sp>
        <p:sp>
          <p:nvSpPr>
            <p:cNvPr id="146" name="Google Shape;146;g76c86a34dd_0_12"/>
            <p:cNvSpPr/>
            <p:nvPr/>
          </p:nvSpPr>
          <p:spPr>
            <a:xfrm>
              <a:off x="5200650" y="1820863"/>
              <a:ext cx="238125" cy="246062"/>
            </a:xfrm>
            <a:custGeom>
              <a:avLst/>
              <a:gdLst/>
              <a:ahLst/>
              <a:cxnLst/>
              <a:rect l="l" t="t" r="r" b="b"/>
              <a:pathLst>
                <a:path w="75" h="77" extrusionOk="0">
                  <a:moveTo>
                    <a:pt x="38" y="20"/>
                  </a:moveTo>
                  <a:cubicBezTo>
                    <a:pt x="55" y="38"/>
                    <a:pt x="55" y="38"/>
                    <a:pt x="55" y="38"/>
                  </a:cubicBezTo>
                  <a:cubicBezTo>
                    <a:pt x="60" y="34"/>
                    <a:pt x="60" y="34"/>
                    <a:pt x="60" y="34"/>
                  </a:cubicBezTo>
                  <a:cubicBezTo>
                    <a:pt x="42" y="16"/>
                    <a:pt x="42" y="16"/>
                    <a:pt x="42" y="16"/>
                  </a:cubicBezTo>
                  <a:cubicBezTo>
                    <a:pt x="38" y="20"/>
                    <a:pt x="38" y="20"/>
                    <a:pt x="38" y="20"/>
                  </a:cubicBezTo>
                  <a:close/>
                  <a:moveTo>
                    <a:pt x="53" y="40"/>
                  </a:moveTo>
                  <a:cubicBezTo>
                    <a:pt x="53" y="40"/>
                    <a:pt x="53" y="40"/>
                    <a:pt x="53" y="40"/>
                  </a:cubicBezTo>
                  <a:cubicBezTo>
                    <a:pt x="35" y="23"/>
                    <a:pt x="35" y="23"/>
                    <a:pt x="35" y="23"/>
                  </a:cubicBezTo>
                  <a:cubicBezTo>
                    <a:pt x="13" y="45"/>
                    <a:pt x="13" y="45"/>
                    <a:pt x="13" y="45"/>
                  </a:cubicBezTo>
                  <a:cubicBezTo>
                    <a:pt x="30" y="63"/>
                    <a:pt x="30" y="63"/>
                    <a:pt x="30" y="63"/>
                  </a:cubicBezTo>
                  <a:cubicBezTo>
                    <a:pt x="53" y="40"/>
                    <a:pt x="53" y="40"/>
                    <a:pt x="53" y="40"/>
                  </a:cubicBezTo>
                  <a:close/>
                  <a:moveTo>
                    <a:pt x="45" y="5"/>
                  </a:moveTo>
                  <a:cubicBezTo>
                    <a:pt x="45" y="5"/>
                    <a:pt x="45" y="5"/>
                    <a:pt x="45" y="5"/>
                  </a:cubicBezTo>
                  <a:cubicBezTo>
                    <a:pt x="49" y="2"/>
                    <a:pt x="53" y="1"/>
                    <a:pt x="57" y="1"/>
                  </a:cubicBezTo>
                  <a:cubicBezTo>
                    <a:pt x="67" y="1"/>
                    <a:pt x="75" y="9"/>
                    <a:pt x="75" y="19"/>
                  </a:cubicBezTo>
                  <a:cubicBezTo>
                    <a:pt x="75" y="24"/>
                    <a:pt x="73" y="28"/>
                    <a:pt x="70" y="32"/>
                  </a:cubicBezTo>
                  <a:cubicBezTo>
                    <a:pt x="33" y="68"/>
                    <a:pt x="33" y="68"/>
                    <a:pt x="33" y="68"/>
                  </a:cubicBezTo>
                  <a:cubicBezTo>
                    <a:pt x="30" y="71"/>
                    <a:pt x="27" y="73"/>
                    <a:pt x="23" y="73"/>
                  </a:cubicBezTo>
                  <a:cubicBezTo>
                    <a:pt x="20" y="74"/>
                    <a:pt x="17" y="73"/>
                    <a:pt x="14" y="72"/>
                  </a:cubicBezTo>
                  <a:cubicBezTo>
                    <a:pt x="13" y="73"/>
                    <a:pt x="13" y="73"/>
                    <a:pt x="13" y="73"/>
                  </a:cubicBezTo>
                  <a:cubicBezTo>
                    <a:pt x="13" y="73"/>
                    <a:pt x="13" y="73"/>
                    <a:pt x="13" y="73"/>
                  </a:cubicBezTo>
                  <a:cubicBezTo>
                    <a:pt x="13" y="73"/>
                    <a:pt x="13" y="73"/>
                    <a:pt x="13" y="73"/>
                  </a:cubicBezTo>
                  <a:cubicBezTo>
                    <a:pt x="9" y="77"/>
                    <a:pt x="3" y="75"/>
                    <a:pt x="1" y="71"/>
                  </a:cubicBezTo>
                  <a:cubicBezTo>
                    <a:pt x="0" y="68"/>
                    <a:pt x="0" y="65"/>
                    <a:pt x="3" y="63"/>
                  </a:cubicBezTo>
                  <a:cubicBezTo>
                    <a:pt x="4" y="62"/>
                    <a:pt x="4" y="62"/>
                    <a:pt x="4" y="62"/>
                  </a:cubicBezTo>
                  <a:cubicBezTo>
                    <a:pt x="2" y="59"/>
                    <a:pt x="2" y="56"/>
                    <a:pt x="3" y="53"/>
                  </a:cubicBezTo>
                  <a:cubicBezTo>
                    <a:pt x="3" y="49"/>
                    <a:pt x="5" y="45"/>
                    <a:pt x="8" y="42"/>
                  </a:cubicBezTo>
                  <a:cubicBezTo>
                    <a:pt x="43" y="7"/>
                    <a:pt x="43" y="7"/>
                    <a:pt x="43" y="7"/>
                  </a:cubicBezTo>
                  <a:cubicBezTo>
                    <a:pt x="40" y="5"/>
                    <a:pt x="40" y="5"/>
                    <a:pt x="40" y="5"/>
                  </a:cubicBezTo>
                  <a:cubicBezTo>
                    <a:pt x="21" y="25"/>
                    <a:pt x="21" y="25"/>
                    <a:pt x="21" y="25"/>
                  </a:cubicBezTo>
                  <a:cubicBezTo>
                    <a:pt x="20" y="25"/>
                    <a:pt x="19" y="25"/>
                    <a:pt x="18" y="25"/>
                  </a:cubicBezTo>
                  <a:cubicBezTo>
                    <a:pt x="17" y="24"/>
                    <a:pt x="17" y="23"/>
                    <a:pt x="18" y="22"/>
                  </a:cubicBezTo>
                  <a:cubicBezTo>
                    <a:pt x="39" y="1"/>
                    <a:pt x="39" y="1"/>
                    <a:pt x="39" y="1"/>
                  </a:cubicBezTo>
                  <a:cubicBezTo>
                    <a:pt x="40" y="0"/>
                    <a:pt x="41" y="0"/>
                    <a:pt x="41" y="1"/>
                  </a:cubicBezTo>
                  <a:cubicBezTo>
                    <a:pt x="45" y="5"/>
                    <a:pt x="45" y="5"/>
                    <a:pt x="45" y="5"/>
                  </a:cubicBezTo>
                  <a:close/>
                  <a:moveTo>
                    <a:pt x="57" y="7"/>
                  </a:moveTo>
                  <a:cubicBezTo>
                    <a:pt x="57" y="7"/>
                    <a:pt x="57" y="7"/>
                    <a:pt x="57" y="7"/>
                  </a:cubicBezTo>
                  <a:cubicBezTo>
                    <a:pt x="54" y="7"/>
                    <a:pt x="51" y="8"/>
                    <a:pt x="48" y="10"/>
                  </a:cubicBezTo>
                  <a:cubicBezTo>
                    <a:pt x="48" y="10"/>
                    <a:pt x="48" y="10"/>
                    <a:pt x="48" y="10"/>
                  </a:cubicBezTo>
                  <a:cubicBezTo>
                    <a:pt x="45" y="14"/>
                    <a:pt x="45" y="14"/>
                    <a:pt x="45" y="14"/>
                  </a:cubicBezTo>
                  <a:cubicBezTo>
                    <a:pt x="62" y="31"/>
                    <a:pt x="62" y="31"/>
                    <a:pt x="62" y="31"/>
                  </a:cubicBezTo>
                  <a:cubicBezTo>
                    <a:pt x="66" y="28"/>
                    <a:pt x="66" y="28"/>
                    <a:pt x="66" y="28"/>
                  </a:cubicBezTo>
                  <a:cubicBezTo>
                    <a:pt x="68" y="25"/>
                    <a:pt x="69" y="22"/>
                    <a:pt x="69" y="19"/>
                  </a:cubicBezTo>
                  <a:cubicBezTo>
                    <a:pt x="69" y="12"/>
                    <a:pt x="64" y="7"/>
                    <a:pt x="57" y="7"/>
                  </a:cubicBezTo>
                  <a:close/>
                  <a:moveTo>
                    <a:pt x="11" y="48"/>
                  </a:moveTo>
                  <a:cubicBezTo>
                    <a:pt x="11" y="48"/>
                    <a:pt x="11" y="48"/>
                    <a:pt x="11" y="48"/>
                  </a:cubicBezTo>
                  <a:cubicBezTo>
                    <a:pt x="9" y="50"/>
                    <a:pt x="9" y="52"/>
                    <a:pt x="8" y="54"/>
                  </a:cubicBezTo>
                  <a:cubicBezTo>
                    <a:pt x="8" y="56"/>
                    <a:pt x="8" y="59"/>
                    <a:pt x="10" y="61"/>
                  </a:cubicBezTo>
                  <a:cubicBezTo>
                    <a:pt x="10" y="62"/>
                    <a:pt x="10" y="64"/>
                    <a:pt x="9" y="65"/>
                  </a:cubicBezTo>
                  <a:cubicBezTo>
                    <a:pt x="7" y="67"/>
                    <a:pt x="7" y="67"/>
                    <a:pt x="7" y="67"/>
                  </a:cubicBezTo>
                  <a:cubicBezTo>
                    <a:pt x="7" y="67"/>
                    <a:pt x="7" y="67"/>
                    <a:pt x="7" y="67"/>
                  </a:cubicBezTo>
                  <a:cubicBezTo>
                    <a:pt x="5" y="68"/>
                    <a:pt x="7" y="70"/>
                    <a:pt x="9" y="69"/>
                  </a:cubicBezTo>
                  <a:cubicBezTo>
                    <a:pt x="11" y="67"/>
                    <a:pt x="11" y="67"/>
                    <a:pt x="11" y="67"/>
                  </a:cubicBezTo>
                  <a:cubicBezTo>
                    <a:pt x="12" y="66"/>
                    <a:pt x="13" y="65"/>
                    <a:pt x="15" y="66"/>
                  </a:cubicBezTo>
                  <a:cubicBezTo>
                    <a:pt x="17" y="67"/>
                    <a:pt x="20" y="68"/>
                    <a:pt x="22" y="67"/>
                  </a:cubicBezTo>
                  <a:cubicBezTo>
                    <a:pt x="24" y="67"/>
                    <a:pt x="26" y="66"/>
                    <a:pt x="28" y="65"/>
                  </a:cubicBezTo>
                  <a:cubicBezTo>
                    <a:pt x="11" y="48"/>
                    <a:pt x="11" y="48"/>
                    <a:pt x="11" y="4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3F3F3F"/>
                </a:solidFill>
                <a:latin typeface="Arial"/>
                <a:ea typeface="Arial"/>
                <a:cs typeface="Arial"/>
                <a:sym typeface="Arial"/>
              </a:endParaRPr>
            </a:p>
          </p:txBody>
        </p:sp>
      </p:grpSp>
      <p:sp>
        <p:nvSpPr>
          <p:cNvPr id="147" name="Google Shape;147;g76c86a34dd_0_12"/>
          <p:cNvSpPr/>
          <p:nvPr/>
        </p:nvSpPr>
        <p:spPr>
          <a:xfrm>
            <a:off x="1485478" y="3140076"/>
            <a:ext cx="952500" cy="2682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3F3F3F"/>
              </a:buClr>
              <a:buSzPts val="1600"/>
              <a:buFont typeface="Arial"/>
              <a:buNone/>
            </a:pPr>
            <a:r>
              <a:rPr lang="zh-CN" sz="1600">
                <a:solidFill>
                  <a:srgbClr val="3F3F3F"/>
                </a:solidFill>
                <a:latin typeface="Quattrocento Sans"/>
                <a:ea typeface="Quattrocento Sans"/>
                <a:cs typeface="Quattrocento Sans"/>
                <a:sym typeface="Quattrocento Sans"/>
              </a:rPr>
              <a:t>1</a:t>
            </a:r>
            <a:endParaRPr sz="1600">
              <a:solidFill>
                <a:srgbClr val="3F3F3F"/>
              </a:solidFill>
              <a:latin typeface="Quattrocento Sans"/>
              <a:ea typeface="Quattrocento Sans"/>
              <a:cs typeface="Quattrocento Sans"/>
              <a:sym typeface="Quattrocento Sans"/>
            </a:endParaRPr>
          </a:p>
        </p:txBody>
      </p:sp>
      <p:sp>
        <p:nvSpPr>
          <p:cNvPr id="148" name="Google Shape;148;g76c86a34dd_0_12"/>
          <p:cNvSpPr/>
          <p:nvPr/>
        </p:nvSpPr>
        <p:spPr>
          <a:xfrm>
            <a:off x="7663605" y="3140076"/>
            <a:ext cx="952500" cy="2682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3F3F3F"/>
              </a:buClr>
              <a:buSzPts val="1600"/>
              <a:buFont typeface="Arial"/>
              <a:buNone/>
            </a:pPr>
            <a:r>
              <a:rPr lang="zh-CN" sz="1600">
                <a:solidFill>
                  <a:srgbClr val="3F3F3F"/>
                </a:solidFill>
                <a:latin typeface="Quattrocento Sans"/>
                <a:ea typeface="Quattrocento Sans"/>
                <a:cs typeface="Quattrocento Sans"/>
                <a:sym typeface="Quattrocento Sans"/>
              </a:rPr>
              <a:t>3</a:t>
            </a:r>
            <a:endParaRPr sz="1600">
              <a:solidFill>
                <a:srgbClr val="3F3F3F"/>
              </a:solidFill>
              <a:latin typeface="Quattrocento Sans"/>
              <a:ea typeface="Quattrocento Sans"/>
              <a:cs typeface="Quattrocento Sans"/>
              <a:sym typeface="Quattrocento Sans"/>
            </a:endParaRPr>
          </a:p>
        </p:txBody>
      </p:sp>
      <p:sp>
        <p:nvSpPr>
          <p:cNvPr id="149" name="Google Shape;149;g76c86a34dd_0_12"/>
          <p:cNvSpPr/>
          <p:nvPr/>
        </p:nvSpPr>
        <p:spPr>
          <a:xfrm>
            <a:off x="4979247" y="4217459"/>
            <a:ext cx="952500" cy="2682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3F3F3F"/>
              </a:buClr>
              <a:buSzPts val="1600"/>
              <a:buFont typeface="Arial"/>
              <a:buNone/>
            </a:pPr>
            <a:r>
              <a:rPr lang="zh-CN" sz="1600" dirty="0">
                <a:solidFill>
                  <a:srgbClr val="3F3F3F"/>
                </a:solidFill>
                <a:latin typeface="Quattrocento Sans"/>
                <a:ea typeface="Quattrocento Sans"/>
                <a:cs typeface="Quattrocento Sans"/>
                <a:sym typeface="Quattrocento Sans"/>
              </a:rPr>
              <a:t>2</a:t>
            </a:r>
            <a:endParaRPr sz="1600" dirty="0">
              <a:solidFill>
                <a:srgbClr val="3F3F3F"/>
              </a:solidFill>
              <a:latin typeface="Quattrocento Sans"/>
              <a:ea typeface="Quattrocento Sans"/>
              <a:cs typeface="Quattrocento Sans"/>
              <a:sym typeface="Quattrocento Sans"/>
            </a:endParaRPr>
          </a:p>
        </p:txBody>
      </p:sp>
      <p:pic>
        <p:nvPicPr>
          <p:cNvPr id="150" name="Google Shape;150;g76c86a34dd_0_12" descr="图片包含 游戏机&#10;&#10;描述已自动生成"/>
          <p:cNvPicPr preferRelativeResize="0"/>
          <p:nvPr/>
        </p:nvPicPr>
        <p:blipFill rotWithShape="1">
          <a:blip r:embed="rId3">
            <a:alphaModFix/>
          </a:blip>
          <a:srcRect t="33065" b="32444"/>
          <a:stretch/>
        </p:blipFill>
        <p:spPr>
          <a:xfrm>
            <a:off x="9607631" y="5966150"/>
            <a:ext cx="2373800" cy="818700"/>
          </a:xfrm>
          <a:prstGeom prst="rect">
            <a:avLst/>
          </a:prstGeom>
          <a:noFill/>
          <a:ln>
            <a:noFill/>
          </a:ln>
        </p:spPr>
      </p:pic>
      <p:sp>
        <p:nvSpPr>
          <p:cNvPr id="151" name="Google Shape;151;g76c86a34dd_0_12"/>
          <p:cNvSpPr/>
          <p:nvPr/>
        </p:nvSpPr>
        <p:spPr>
          <a:xfrm>
            <a:off x="546967" y="3988250"/>
            <a:ext cx="3882487" cy="1977900"/>
          </a:xfrm>
          <a:prstGeom prst="rect">
            <a:avLst/>
          </a:prstGeom>
          <a:noFill/>
          <a:ln>
            <a:noFill/>
          </a:ln>
        </p:spPr>
        <p:txBody>
          <a:bodyPr spcFirstLastPara="1" wrap="square" lIns="91425" tIns="45700" rIns="91425" bIns="45700" anchor="t" anchorCtr="0">
            <a:noAutofit/>
          </a:bodyPr>
          <a:lstStyle/>
          <a:p>
            <a:pPr marL="0" marR="0" lvl="0" indent="0" algn="just" rtl="0">
              <a:lnSpc>
                <a:spcPct val="191666"/>
              </a:lnSpc>
              <a:spcBef>
                <a:spcPts val="0"/>
              </a:spcBef>
              <a:spcAft>
                <a:spcPts val="0"/>
              </a:spcAft>
              <a:buNone/>
            </a:pPr>
            <a:endParaRPr sz="1800" dirty="0"/>
          </a:p>
        </p:txBody>
      </p:sp>
      <p:sp>
        <p:nvSpPr>
          <p:cNvPr id="153" name="Google Shape;153;g76c86a34dd_0_12"/>
          <p:cNvSpPr/>
          <p:nvPr/>
        </p:nvSpPr>
        <p:spPr>
          <a:xfrm>
            <a:off x="580297" y="3939173"/>
            <a:ext cx="4413752" cy="260847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n-US" sz="1800" b="1" dirty="0">
                <a:solidFill>
                  <a:schemeClr val="dk1"/>
                </a:solidFill>
              </a:rPr>
              <a:t>Price Variance in difference situations:</a:t>
            </a:r>
          </a:p>
          <a:p>
            <a:pPr marL="285750" marR="0" lvl="0" indent="-285750" algn="just" rtl="0">
              <a:lnSpc>
                <a:spcPct val="150000"/>
              </a:lnSpc>
              <a:spcBef>
                <a:spcPts val="0"/>
              </a:spcBef>
              <a:spcAft>
                <a:spcPts val="0"/>
              </a:spcAft>
              <a:buFont typeface="Arial" panose="020B0604020202020204" pitchFamily="34" charset="0"/>
              <a:buChar char="•"/>
            </a:pPr>
            <a:r>
              <a:rPr lang="en-US" sz="1800" dirty="0">
                <a:solidFill>
                  <a:schemeClr val="dk1"/>
                </a:solidFill>
              </a:rPr>
              <a:t>By Location &amp; Business Type</a:t>
            </a:r>
          </a:p>
          <a:p>
            <a:pPr marR="0" lvl="0" algn="just" rtl="0">
              <a:lnSpc>
                <a:spcPct val="150000"/>
              </a:lnSpc>
              <a:spcBef>
                <a:spcPts val="0"/>
              </a:spcBef>
              <a:spcAft>
                <a:spcPts val="0"/>
              </a:spcAft>
            </a:pPr>
            <a:r>
              <a:rPr lang="en-US" sz="1600" i="1" dirty="0">
                <a:solidFill>
                  <a:schemeClr val="tx2">
                    <a:lumMod val="50000"/>
                  </a:schemeClr>
                </a:solidFill>
              </a:rPr>
              <a:t>     Market Name &amp; Bill code Type</a:t>
            </a:r>
          </a:p>
          <a:p>
            <a:pPr marL="285750" lvl="0" indent="-285750" algn="just">
              <a:lnSpc>
                <a:spcPct val="150000"/>
              </a:lnSpc>
              <a:buFont typeface="Arial" panose="020B0604020202020204" pitchFamily="34" charset="0"/>
              <a:buChar char="•"/>
            </a:pPr>
            <a:r>
              <a:rPr lang="en-US" sz="1800" dirty="0">
                <a:solidFill>
                  <a:schemeClr val="dk1"/>
                </a:solidFill>
              </a:rPr>
              <a:t>By Company characteristics</a:t>
            </a:r>
          </a:p>
          <a:p>
            <a:pPr lvl="0">
              <a:lnSpc>
                <a:spcPct val="191666"/>
              </a:lnSpc>
            </a:pPr>
            <a:r>
              <a:rPr lang="en-US" altLang="zh-CN" sz="1600" i="1" dirty="0">
                <a:solidFill>
                  <a:schemeClr val="tx2">
                    <a:lumMod val="50000"/>
                  </a:schemeClr>
                </a:solidFill>
              </a:rPr>
              <a:t>     Same market for same service type (New Jersey’s storage). </a:t>
            </a:r>
            <a:endParaRPr lang="en-US" sz="1600" i="1" dirty="0">
              <a:solidFill>
                <a:schemeClr val="tx2">
                  <a:lumMod val="50000"/>
                </a:schemeClr>
              </a:solidFill>
            </a:endParaRPr>
          </a:p>
          <a:p>
            <a:pPr marL="285750" marR="0" lvl="0" indent="-285750" algn="just" rtl="0">
              <a:lnSpc>
                <a:spcPct val="191666"/>
              </a:lnSpc>
              <a:spcBef>
                <a:spcPts val="0"/>
              </a:spcBef>
              <a:spcAft>
                <a:spcPts val="0"/>
              </a:spcAft>
              <a:buFont typeface="Arial" panose="020B0604020202020204" pitchFamily="34" charset="0"/>
              <a:buChar char="•"/>
            </a:pPr>
            <a:endParaRPr sz="1800" dirty="0"/>
          </a:p>
        </p:txBody>
      </p:sp>
      <p:sp>
        <p:nvSpPr>
          <p:cNvPr id="26" name="Google Shape;153;g76c86a34dd_0_12">
            <a:extLst>
              <a:ext uri="{FF2B5EF4-FFF2-40B4-BE49-F238E27FC236}">
                <a16:creationId xmlns:a16="http://schemas.microsoft.com/office/drawing/2014/main" id="{90ABF2DB-ADC5-4CC8-908D-2186479DD862}"/>
              </a:ext>
            </a:extLst>
          </p:cNvPr>
          <p:cNvSpPr/>
          <p:nvPr/>
        </p:nvSpPr>
        <p:spPr>
          <a:xfrm>
            <a:off x="2476925" y="877957"/>
            <a:ext cx="5980073" cy="2992085"/>
          </a:xfrm>
          <a:prstGeom prst="rect">
            <a:avLst/>
          </a:prstGeom>
          <a:noFill/>
          <a:ln>
            <a:noFill/>
          </a:ln>
        </p:spPr>
        <p:txBody>
          <a:bodyPr spcFirstLastPara="1" wrap="square" lIns="91425" tIns="45700" rIns="91425" bIns="45700" anchor="t" anchorCtr="0">
            <a:noAutofit/>
          </a:bodyPr>
          <a:lstStyle/>
          <a:p>
            <a:pPr lvl="0" algn="just">
              <a:lnSpc>
                <a:spcPct val="150000"/>
              </a:lnSpc>
            </a:pPr>
            <a:r>
              <a:rPr lang="en-US" sz="1800" b="1" dirty="0">
                <a:solidFill>
                  <a:schemeClr val="dk1"/>
                </a:solidFill>
              </a:rPr>
              <a:t>Pricing Strategy for LA-acquired</a:t>
            </a:r>
          </a:p>
          <a:p>
            <a:pPr marL="285750" marR="0" lvl="0" indent="-285750" algn="just" rtl="0">
              <a:lnSpc>
                <a:spcPct val="191666"/>
              </a:lnSpc>
              <a:spcBef>
                <a:spcPts val="0"/>
              </a:spcBef>
              <a:spcAft>
                <a:spcPts val="0"/>
              </a:spcAft>
              <a:buFont typeface="Arial" panose="020B0604020202020204" pitchFamily="34" charset="0"/>
              <a:buChar char="•"/>
            </a:pPr>
            <a:r>
              <a:rPr lang="en-US" sz="1800" dirty="0"/>
              <a:t>Take LA as a reference</a:t>
            </a:r>
          </a:p>
          <a:p>
            <a:pPr marL="285750" marR="0" lvl="0" indent="-285750" rtl="0">
              <a:lnSpc>
                <a:spcPct val="191666"/>
              </a:lnSpc>
              <a:spcBef>
                <a:spcPts val="0"/>
              </a:spcBef>
              <a:spcAft>
                <a:spcPts val="0"/>
              </a:spcAft>
              <a:buFont typeface="Arial" panose="020B0604020202020204" pitchFamily="34" charset="0"/>
              <a:buChar char="•"/>
            </a:pPr>
            <a:r>
              <a:rPr lang="en-US" sz="1600" i="1" dirty="0">
                <a:solidFill>
                  <a:schemeClr val="tx2">
                    <a:lumMod val="50000"/>
                  </a:schemeClr>
                </a:solidFill>
              </a:rPr>
              <a:t>Generalize into 3 service types.(service/storage/transport)     </a:t>
            </a:r>
          </a:p>
          <a:p>
            <a:pPr marL="285750" marR="0" lvl="0" indent="-285750" rtl="0">
              <a:lnSpc>
                <a:spcPct val="191666"/>
              </a:lnSpc>
              <a:spcBef>
                <a:spcPts val="0"/>
              </a:spcBef>
              <a:spcAft>
                <a:spcPts val="0"/>
              </a:spcAft>
              <a:buFont typeface="Arial" panose="020B0604020202020204" pitchFamily="34" charset="0"/>
              <a:buChar char="•"/>
            </a:pPr>
            <a:r>
              <a:rPr lang="en-US" sz="1600" i="1" dirty="0">
                <a:solidFill>
                  <a:schemeClr val="tx2">
                    <a:lumMod val="50000"/>
                  </a:schemeClr>
                </a:solidFill>
              </a:rPr>
              <a:t>Reweighted average price (based on invoice quantity)</a:t>
            </a:r>
          </a:p>
          <a:p>
            <a:pPr marL="285750" marR="0" lvl="0" indent="-285750" rtl="0">
              <a:lnSpc>
                <a:spcPct val="191666"/>
              </a:lnSpc>
              <a:spcBef>
                <a:spcPts val="0"/>
              </a:spcBef>
              <a:spcAft>
                <a:spcPts val="0"/>
              </a:spcAft>
              <a:buFont typeface="Arial" panose="020B0604020202020204" pitchFamily="34" charset="0"/>
              <a:buChar char="•"/>
            </a:pPr>
            <a:r>
              <a:rPr lang="en-US" sz="1600" i="1" dirty="0">
                <a:solidFill>
                  <a:schemeClr val="tx2">
                    <a:lumMod val="50000"/>
                  </a:schemeClr>
                </a:solidFill>
              </a:rPr>
              <a:t>Explore price difference in different bill code type and es/non-es market respectively.</a:t>
            </a:r>
          </a:p>
          <a:p>
            <a:pPr marR="0" lvl="0" algn="just" rtl="0">
              <a:lnSpc>
                <a:spcPct val="191666"/>
              </a:lnSpc>
              <a:spcBef>
                <a:spcPts val="0"/>
              </a:spcBef>
              <a:spcAft>
                <a:spcPts val="0"/>
              </a:spcAft>
            </a:pPr>
            <a:r>
              <a:rPr lang="en-US" sz="1600" i="1" dirty="0">
                <a:solidFill>
                  <a:schemeClr val="tx2">
                    <a:lumMod val="50000"/>
                  </a:schemeClr>
                </a:solidFill>
              </a:rPr>
              <a:t>      </a:t>
            </a:r>
          </a:p>
          <a:p>
            <a:pPr marR="0" lvl="0" algn="just" rtl="0">
              <a:lnSpc>
                <a:spcPct val="191666"/>
              </a:lnSpc>
              <a:spcBef>
                <a:spcPts val="0"/>
              </a:spcBef>
              <a:spcAft>
                <a:spcPts val="0"/>
              </a:spcAft>
            </a:pPr>
            <a:r>
              <a:rPr lang="en-US" sz="1600" i="1" dirty="0">
                <a:solidFill>
                  <a:schemeClr val="tx2">
                    <a:lumMod val="50000"/>
                  </a:schemeClr>
                </a:solidFill>
              </a:rPr>
              <a:t>     </a:t>
            </a:r>
          </a:p>
          <a:p>
            <a:pPr marR="0" lvl="0" algn="just" rtl="0">
              <a:lnSpc>
                <a:spcPct val="191666"/>
              </a:lnSpc>
              <a:spcBef>
                <a:spcPts val="0"/>
              </a:spcBef>
              <a:spcAft>
                <a:spcPts val="0"/>
              </a:spcAft>
            </a:pPr>
            <a:endParaRPr lang="en-US" sz="1600" i="1" dirty="0">
              <a:solidFill>
                <a:schemeClr val="tx2">
                  <a:lumMod val="50000"/>
                </a:schemeClr>
              </a:solidFill>
            </a:endParaRPr>
          </a:p>
          <a:p>
            <a:pPr marL="285750" marR="0" lvl="0" indent="-285750" algn="just" rtl="0">
              <a:lnSpc>
                <a:spcPct val="191666"/>
              </a:lnSpc>
              <a:spcBef>
                <a:spcPts val="0"/>
              </a:spcBef>
              <a:spcAft>
                <a:spcPts val="0"/>
              </a:spcAft>
              <a:buFont typeface="Arial" panose="020B0604020202020204" pitchFamily="34" charset="0"/>
              <a:buChar char="•"/>
            </a:pPr>
            <a:endParaRPr sz="1800" dirty="0"/>
          </a:p>
        </p:txBody>
      </p:sp>
      <p:sp>
        <p:nvSpPr>
          <p:cNvPr id="27" name="Google Shape;153;g76c86a34dd_0_12">
            <a:extLst>
              <a:ext uri="{FF2B5EF4-FFF2-40B4-BE49-F238E27FC236}">
                <a16:creationId xmlns:a16="http://schemas.microsoft.com/office/drawing/2014/main" id="{F8302805-8987-474F-89D2-234A2C6615BD}"/>
              </a:ext>
            </a:extLst>
          </p:cNvPr>
          <p:cNvSpPr/>
          <p:nvPr/>
        </p:nvSpPr>
        <p:spPr>
          <a:xfrm>
            <a:off x="6587755" y="3952377"/>
            <a:ext cx="4512841" cy="1894224"/>
          </a:xfrm>
          <a:prstGeom prst="rect">
            <a:avLst/>
          </a:prstGeom>
          <a:noFill/>
          <a:ln>
            <a:noFill/>
          </a:ln>
        </p:spPr>
        <p:txBody>
          <a:bodyPr spcFirstLastPara="1" wrap="square" lIns="91425" tIns="45700" rIns="91425" bIns="45700" anchor="t" anchorCtr="0">
            <a:noAutofit/>
          </a:bodyPr>
          <a:lstStyle/>
          <a:p>
            <a:pPr algn="just">
              <a:lnSpc>
                <a:spcPct val="150000"/>
              </a:lnSpc>
            </a:pPr>
            <a:r>
              <a:rPr lang="en-US" altLang="zh-CN" sz="1800" b="1" dirty="0">
                <a:solidFill>
                  <a:schemeClr val="dk1"/>
                </a:solidFill>
              </a:rPr>
              <a:t>Potential Impacts of Recommendations:</a:t>
            </a:r>
          </a:p>
          <a:p>
            <a:pPr marL="285750" indent="-285750" algn="just">
              <a:lnSpc>
                <a:spcPct val="150000"/>
              </a:lnSpc>
              <a:buFont typeface="Arial" panose="020B0604020202020204" pitchFamily="34" charset="0"/>
              <a:buChar char="•"/>
            </a:pPr>
            <a:r>
              <a:rPr lang="en-US" sz="1800" dirty="0">
                <a:solidFill>
                  <a:schemeClr val="dk1"/>
                </a:solidFill>
              </a:rPr>
              <a:t>Advantages</a:t>
            </a:r>
          </a:p>
          <a:p>
            <a:pPr marL="285750" indent="-285750" algn="just">
              <a:lnSpc>
                <a:spcPct val="150000"/>
              </a:lnSpc>
              <a:buFont typeface="Arial" panose="020B0604020202020204" pitchFamily="34" charset="0"/>
              <a:buChar char="•"/>
            </a:pPr>
            <a:r>
              <a:rPr lang="en-US" sz="1800" dirty="0">
                <a:solidFill>
                  <a:schemeClr val="dk1"/>
                </a:solidFill>
              </a:rPr>
              <a:t>Disadvantages</a:t>
            </a:r>
          </a:p>
          <a:p>
            <a:pPr marL="285750" indent="-285750" algn="just">
              <a:lnSpc>
                <a:spcPct val="150000"/>
              </a:lnSpc>
              <a:buFont typeface="Arial" panose="020B0604020202020204" pitchFamily="34" charset="0"/>
              <a:buChar char="•"/>
            </a:pPr>
            <a:r>
              <a:rPr lang="en-US" sz="1800" dirty="0">
                <a:solidFill>
                  <a:schemeClr val="dk1"/>
                </a:solidFill>
              </a:rPr>
              <a:t>Limitation due to lack of information</a:t>
            </a:r>
            <a:endParaRPr lang="en-US" sz="1600" i="1" dirty="0">
              <a:solidFill>
                <a:schemeClr val="tx2">
                  <a:lumMod val="50000"/>
                </a:schemeClr>
              </a:solidFill>
            </a:endParaRPr>
          </a:p>
          <a:p>
            <a:pPr marR="0" lvl="0" algn="just" rtl="0">
              <a:lnSpc>
                <a:spcPct val="191666"/>
              </a:lnSpc>
              <a:spcBef>
                <a:spcPts val="0"/>
              </a:spcBef>
              <a:spcAft>
                <a:spcPts val="0"/>
              </a:spcAft>
            </a:pPr>
            <a:endParaRPr lang="en-US" sz="1600" i="1" dirty="0">
              <a:solidFill>
                <a:schemeClr val="tx2">
                  <a:lumMod val="50000"/>
                </a:schemeClr>
              </a:solidFill>
            </a:endParaRPr>
          </a:p>
          <a:p>
            <a:pPr marL="285750" marR="0" lvl="0" indent="-285750" algn="just" rtl="0">
              <a:lnSpc>
                <a:spcPct val="191666"/>
              </a:lnSpc>
              <a:spcBef>
                <a:spcPts val="0"/>
              </a:spcBef>
              <a:spcAft>
                <a:spcPts val="0"/>
              </a:spcAft>
              <a:buFont typeface="Arial" panose="020B0604020202020204" pitchFamily="34" charset="0"/>
              <a:buChar char="•"/>
            </a:pPr>
            <a:endParaRPr sz="1800" dirty="0"/>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7"/>
                                        </p:tgtEl>
                                        <p:attrNameLst>
                                          <p:attrName>style.visibility</p:attrName>
                                        </p:attrNameLst>
                                      </p:cBhvr>
                                      <p:to>
                                        <p:strVal val="visible"/>
                                      </p:to>
                                    </p:set>
                                    <p:animEffect transition="in" filter="fade">
                                      <p:cBhvr>
                                        <p:cTn id="11" dur="500"/>
                                        <p:tgtEl>
                                          <p:spTgt spid="14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6"/>
                                        </p:tgtEl>
                                        <p:attrNameLst>
                                          <p:attrName>style.visibility</p:attrName>
                                        </p:attrNameLst>
                                      </p:cBhvr>
                                      <p:to>
                                        <p:strVal val="visible"/>
                                      </p:to>
                                    </p:set>
                                    <p:animEffect transition="in" filter="fade">
                                      <p:cBhvr>
                                        <p:cTn id="19" dur="500"/>
                                        <p:tgtEl>
                                          <p:spTgt spid="13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9"/>
                                        </p:tgtEl>
                                        <p:attrNameLst>
                                          <p:attrName>style.visibility</p:attrName>
                                        </p:attrNameLst>
                                      </p:cBhvr>
                                      <p:to>
                                        <p:strVal val="visible"/>
                                      </p:to>
                                    </p:set>
                                    <p:animEffect transition="in" filter="fade">
                                      <p:cBhvr>
                                        <p:cTn id="23" dur="500"/>
                                        <p:tgtEl>
                                          <p:spTgt spid="14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8"/>
                                        </p:tgtEl>
                                        <p:attrNameLst>
                                          <p:attrName>style.visibility</p:attrName>
                                        </p:attrNameLst>
                                      </p:cBhvr>
                                      <p:to>
                                        <p:strVal val="visible"/>
                                      </p:to>
                                    </p:set>
                                    <p:animEffect transition="in" filter="fade">
                                      <p:cBhvr>
                                        <p:cTn id="27" dur="500"/>
                                        <p:tgtEl>
                                          <p:spTgt spid="13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37"/>
                                        </p:tgtEl>
                                        <p:attrNameLst>
                                          <p:attrName>style.visibility</p:attrName>
                                        </p:attrNameLst>
                                      </p:cBhvr>
                                      <p:to>
                                        <p:strVal val="visible"/>
                                      </p:to>
                                    </p:set>
                                    <p:animEffect transition="in" filter="fade">
                                      <p:cBhvr>
                                        <p:cTn id="31" dur="500"/>
                                        <p:tgtEl>
                                          <p:spTgt spid="137"/>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48"/>
                                        </p:tgtEl>
                                        <p:attrNameLst>
                                          <p:attrName>style.visibility</p:attrName>
                                        </p:attrNameLst>
                                      </p:cBhvr>
                                      <p:to>
                                        <p:strVal val="visible"/>
                                      </p:to>
                                    </p:set>
                                    <p:animEffect transition="in" filter="fade">
                                      <p:cBhvr>
                                        <p:cTn id="35" dur="500"/>
                                        <p:tgtEl>
                                          <p:spTgt spid="14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44"/>
                                        </p:tgtEl>
                                        <p:attrNameLst>
                                          <p:attrName>style.visibility</p:attrName>
                                        </p:attrNameLst>
                                      </p:cBhvr>
                                      <p:to>
                                        <p:strVal val="visible"/>
                                      </p:to>
                                    </p:set>
                                    <p:animEffect transition="in" filter="fade">
                                      <p:cBhvr>
                                        <p:cTn id="39"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6"/>
          <p:cNvSpPr txBox="1"/>
          <p:nvPr/>
        </p:nvSpPr>
        <p:spPr>
          <a:xfrm>
            <a:off x="1515072" y="4775964"/>
            <a:ext cx="4451400" cy="938400"/>
          </a:xfrm>
          <a:prstGeom prst="rect">
            <a:avLst/>
          </a:prstGeom>
          <a:noFill/>
          <a:ln>
            <a:noFill/>
          </a:ln>
        </p:spPr>
        <p:txBody>
          <a:bodyPr spcFirstLastPara="1" wrap="square" lIns="91425" tIns="45700" rIns="91425" bIns="45700" anchor="t" anchorCtr="0">
            <a:spAutoFit/>
          </a:bodyPr>
          <a:lstStyle/>
          <a:p>
            <a:pPr marL="0" marR="0" lvl="0" indent="0" algn="just" rtl="0">
              <a:lnSpc>
                <a:spcPct val="191666"/>
              </a:lnSpc>
              <a:spcBef>
                <a:spcPts val="0"/>
              </a:spcBef>
              <a:spcAft>
                <a:spcPts val="0"/>
              </a:spcAft>
              <a:buNone/>
            </a:pPr>
            <a:endParaRPr sz="1200">
              <a:solidFill>
                <a:schemeClr val="dk1"/>
              </a:solidFill>
              <a:latin typeface="Arial"/>
              <a:ea typeface="Arial"/>
              <a:cs typeface="Arial"/>
              <a:sym typeface="Arial"/>
            </a:endParaRPr>
          </a:p>
          <a:p>
            <a:pPr marL="0" marR="0" lvl="0" indent="0" algn="just" rtl="0">
              <a:lnSpc>
                <a:spcPct val="191666"/>
              </a:lnSpc>
              <a:spcBef>
                <a:spcPts val="0"/>
              </a:spcBef>
              <a:spcAft>
                <a:spcPts val="0"/>
              </a:spcAft>
              <a:buNone/>
            </a:pPr>
            <a:endParaRPr sz="1200">
              <a:solidFill>
                <a:schemeClr val="dk1"/>
              </a:solidFill>
              <a:latin typeface="Arial"/>
              <a:ea typeface="Arial"/>
              <a:cs typeface="Arial"/>
              <a:sym typeface="Arial"/>
            </a:endParaRPr>
          </a:p>
          <a:p>
            <a:pPr marL="0" marR="0" lvl="0" indent="0" algn="just" rtl="0">
              <a:lnSpc>
                <a:spcPct val="191666"/>
              </a:lnSpc>
              <a:spcBef>
                <a:spcPts val="0"/>
              </a:spcBef>
              <a:spcAft>
                <a:spcPts val="0"/>
              </a:spcAft>
              <a:buNone/>
            </a:pPr>
            <a:endParaRPr sz="1200">
              <a:solidFill>
                <a:schemeClr val="dk1"/>
              </a:solidFill>
              <a:latin typeface="Arial"/>
              <a:ea typeface="Arial"/>
              <a:cs typeface="Arial"/>
              <a:sym typeface="Arial"/>
            </a:endParaRPr>
          </a:p>
        </p:txBody>
      </p:sp>
      <p:pic>
        <p:nvPicPr>
          <p:cNvPr id="161" name="Google Shape;161;p6" descr="图片包含 游戏机&#10;&#10;描述已自动生成"/>
          <p:cNvPicPr preferRelativeResize="0"/>
          <p:nvPr/>
        </p:nvPicPr>
        <p:blipFill rotWithShape="1">
          <a:blip r:embed="rId3">
            <a:alphaModFix/>
          </a:blip>
          <a:srcRect t="33065" b="32445"/>
          <a:stretch/>
        </p:blipFill>
        <p:spPr>
          <a:xfrm>
            <a:off x="9607631" y="5966150"/>
            <a:ext cx="2373802" cy="818698"/>
          </a:xfrm>
          <a:prstGeom prst="rect">
            <a:avLst/>
          </a:prstGeom>
          <a:noFill/>
          <a:ln>
            <a:noFill/>
          </a:ln>
        </p:spPr>
      </p:pic>
      <p:graphicFrame>
        <p:nvGraphicFramePr>
          <p:cNvPr id="162" name="Google Shape;162;p6"/>
          <p:cNvGraphicFramePr/>
          <p:nvPr/>
        </p:nvGraphicFramePr>
        <p:xfrm>
          <a:off x="952500" y="2031338"/>
          <a:ext cx="10287000" cy="3962340"/>
        </p:xfrm>
        <a:graphic>
          <a:graphicData uri="http://schemas.openxmlformats.org/drawingml/2006/table">
            <a:tbl>
              <a:tblPr>
                <a:noFill/>
                <a:tableStyleId>{4C8EFC31-4A87-4953-AFBB-8CB4AD9DDF28}</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zh-CN" sz="2000" b="1">
                          <a:solidFill>
                            <a:schemeClr val="dk1"/>
                          </a:solidFill>
                        </a:rPr>
                        <a:t>By Location</a:t>
                      </a:r>
                      <a:endParaRPr b="1"/>
                    </a:p>
                  </a:txBody>
                  <a:tcPr marL="91425" marR="91425" marT="91425" marB="91425"/>
                </a:tc>
                <a:tc>
                  <a:txBody>
                    <a:bodyPr/>
                    <a:lstStyle/>
                    <a:p>
                      <a:pPr marL="0" lvl="0" indent="0" algn="l" rtl="0">
                        <a:spcBef>
                          <a:spcPts val="0"/>
                        </a:spcBef>
                        <a:spcAft>
                          <a:spcPts val="0"/>
                        </a:spcAft>
                        <a:buNone/>
                      </a:pPr>
                      <a:r>
                        <a:rPr lang="zh-CN" sz="2000" b="1">
                          <a:solidFill>
                            <a:schemeClr val="dk1"/>
                          </a:solidFill>
                        </a:rPr>
                        <a:t>By Company Characters</a:t>
                      </a:r>
                      <a:endParaRPr b="1"/>
                    </a:p>
                  </a:txBody>
                  <a:tcPr marL="91425" marR="91425" marT="91425" marB="91425"/>
                </a:tc>
                <a:extLst>
                  <a:ext uri="{0D108BD9-81ED-4DB2-BD59-A6C34878D82A}">
                    <a16:rowId xmlns:a16="http://schemas.microsoft.com/office/drawing/2014/main" val="10000"/>
                  </a:ext>
                </a:extLst>
              </a:tr>
              <a:tr h="381000">
                <a:tc>
                  <a:txBody>
                    <a:bodyPr/>
                    <a:lstStyle/>
                    <a:p>
                      <a:pPr marL="457200" lvl="0" indent="-342900" algn="l" rtl="0">
                        <a:spcBef>
                          <a:spcPts val="0"/>
                        </a:spcBef>
                        <a:spcAft>
                          <a:spcPts val="0"/>
                        </a:spcAft>
                        <a:buClr>
                          <a:schemeClr val="dk1"/>
                        </a:buClr>
                        <a:buSzPts val="1800"/>
                        <a:buChar char="●"/>
                      </a:pPr>
                      <a:r>
                        <a:rPr lang="zh-CN" sz="1800">
                          <a:solidFill>
                            <a:schemeClr val="dk1"/>
                          </a:solidFill>
                        </a:rPr>
                        <a:t>Different unit rates are existing in different markets:   </a:t>
                      </a:r>
                      <a:endParaRPr sz="1800">
                        <a:solidFill>
                          <a:schemeClr val="dk1"/>
                        </a:solidFill>
                      </a:endParaRPr>
                    </a:p>
                    <a:p>
                      <a:pPr marL="457200" lvl="0" indent="-342900" algn="l" rtl="0">
                        <a:spcBef>
                          <a:spcPts val="0"/>
                        </a:spcBef>
                        <a:spcAft>
                          <a:spcPts val="0"/>
                        </a:spcAft>
                        <a:buClr>
                          <a:schemeClr val="dk1"/>
                        </a:buClr>
                        <a:buSzPts val="1800"/>
                        <a:buChar char="-"/>
                      </a:pPr>
                      <a:r>
                        <a:rPr lang="zh-CN" sz="1800">
                          <a:solidFill>
                            <a:schemeClr val="dk1"/>
                          </a:solidFill>
                        </a:rPr>
                        <a:t>Service: SIOUX FALLS, KINGSTON, RMS, MISSOUIA</a:t>
                      </a:r>
                      <a:endParaRPr sz="1800">
                        <a:solidFill>
                          <a:schemeClr val="dk1"/>
                        </a:solidFill>
                      </a:endParaRPr>
                    </a:p>
                    <a:p>
                      <a:pPr marL="457200" lvl="0" indent="-342900" algn="l" rtl="0">
                        <a:spcBef>
                          <a:spcPts val="0"/>
                        </a:spcBef>
                        <a:spcAft>
                          <a:spcPts val="0"/>
                        </a:spcAft>
                        <a:buClr>
                          <a:schemeClr val="dk1"/>
                        </a:buClr>
                        <a:buSzPts val="1800"/>
                        <a:buChar char="-"/>
                      </a:pPr>
                      <a:r>
                        <a:rPr lang="zh-CN" sz="1800">
                          <a:solidFill>
                            <a:schemeClr val="dk1"/>
                          </a:solidFill>
                        </a:rPr>
                        <a:t>Storage :ROANOKE, SYRACUSE, WEST VIRGINIA</a:t>
                      </a:r>
                      <a:endParaRPr sz="1800">
                        <a:solidFill>
                          <a:schemeClr val="dk1"/>
                        </a:solidFill>
                      </a:endParaRPr>
                    </a:p>
                    <a:p>
                      <a:pPr marL="457200" lvl="0" indent="-342900" algn="l" rtl="0">
                        <a:spcBef>
                          <a:spcPts val="0"/>
                        </a:spcBef>
                        <a:spcAft>
                          <a:spcPts val="0"/>
                        </a:spcAft>
                        <a:buClr>
                          <a:schemeClr val="dk1"/>
                        </a:buClr>
                        <a:buSzPts val="1800"/>
                        <a:buChar char="-"/>
                      </a:pPr>
                      <a:r>
                        <a:rPr lang="zh-CN" sz="1800">
                          <a:solidFill>
                            <a:schemeClr val="dk1"/>
                          </a:solidFill>
                        </a:rPr>
                        <a:t>Transportation: WINNIPEG</a:t>
                      </a:r>
                      <a:endParaRPr sz="1800">
                        <a:solidFill>
                          <a:schemeClr val="dk1"/>
                        </a:solidFill>
                      </a:endParaRPr>
                    </a:p>
                    <a:p>
                      <a:pPr marL="457200" lvl="0" indent="-342900" algn="l" rtl="0">
                        <a:spcBef>
                          <a:spcPts val="0"/>
                        </a:spcBef>
                        <a:spcAft>
                          <a:spcPts val="0"/>
                        </a:spcAft>
                        <a:buClr>
                          <a:schemeClr val="dk1"/>
                        </a:buClr>
                        <a:buSzPts val="1800"/>
                        <a:buChar char="●"/>
                      </a:pPr>
                      <a:r>
                        <a:rPr lang="zh-CN" sz="1800">
                          <a:solidFill>
                            <a:schemeClr val="dk1"/>
                          </a:solidFill>
                        </a:rPr>
                        <a:t>Different location have different business type: some locations cover both paper storage and media storage while others only cover one of them</a:t>
                      </a:r>
                      <a:endParaRPr sz="1800">
                        <a:solidFill>
                          <a:schemeClr val="dk1"/>
                        </a:solidFill>
                      </a:endParaRPr>
                    </a:p>
                    <a:p>
                      <a:pPr marL="0" lvl="0" indent="0" algn="l" rtl="0">
                        <a:spcBef>
                          <a:spcPts val="0"/>
                        </a:spcBef>
                        <a:spcAft>
                          <a:spcPts val="0"/>
                        </a:spcAft>
                        <a:buNone/>
                      </a:pPr>
                      <a:endParaRPr sz="1800">
                        <a:solidFill>
                          <a:schemeClr val="dk1"/>
                        </a:solidFill>
                      </a:endParaRPr>
                    </a:p>
                  </a:txBody>
                  <a:tcPr marL="91425" marR="91425" marT="91425" marB="91425"/>
                </a:tc>
                <a:tc>
                  <a:txBody>
                    <a:bodyPr/>
                    <a:lstStyle/>
                    <a:p>
                      <a:pPr marL="457200" lvl="0" indent="-342900" algn="l" rtl="0">
                        <a:lnSpc>
                          <a:spcPct val="90000"/>
                        </a:lnSpc>
                        <a:spcBef>
                          <a:spcPts val="0"/>
                        </a:spcBef>
                        <a:spcAft>
                          <a:spcPts val="0"/>
                        </a:spcAft>
                        <a:buClr>
                          <a:schemeClr val="dk1"/>
                        </a:buClr>
                        <a:buSzPts val="1800"/>
                        <a:buChar char="●"/>
                      </a:pPr>
                      <a:r>
                        <a:rPr lang="zh-CN" sz="1800">
                          <a:solidFill>
                            <a:schemeClr val="dk1"/>
                          </a:solidFill>
                        </a:rPr>
                        <a:t>Customers pay differently even in same market for same service type (eg. New Jersey &amp; storage).</a:t>
                      </a:r>
                      <a:endParaRPr sz="1800">
                        <a:solidFill>
                          <a:schemeClr val="dk1"/>
                        </a:solidFill>
                      </a:endParaRPr>
                    </a:p>
                    <a:p>
                      <a:pPr marL="457200" lvl="0" indent="0" algn="l" rtl="0">
                        <a:lnSpc>
                          <a:spcPct val="90000"/>
                        </a:lnSpc>
                        <a:spcBef>
                          <a:spcPts val="0"/>
                        </a:spcBef>
                        <a:spcAft>
                          <a:spcPts val="0"/>
                        </a:spcAft>
                        <a:buNone/>
                      </a:pPr>
                      <a:endParaRPr sz="1800">
                        <a:solidFill>
                          <a:schemeClr val="dk1"/>
                        </a:solidFill>
                      </a:endParaRPr>
                    </a:p>
                    <a:p>
                      <a:pPr marL="457200" lvl="0" indent="-342900" algn="l" rtl="0">
                        <a:lnSpc>
                          <a:spcPct val="90000"/>
                        </a:lnSpc>
                        <a:spcBef>
                          <a:spcPts val="0"/>
                        </a:spcBef>
                        <a:spcAft>
                          <a:spcPts val="0"/>
                        </a:spcAft>
                        <a:buClr>
                          <a:schemeClr val="dk1"/>
                        </a:buClr>
                        <a:buSzPts val="1800"/>
                        <a:buChar char="●"/>
                      </a:pPr>
                      <a:r>
                        <a:rPr lang="zh-CN" sz="1800">
                          <a:solidFill>
                            <a:schemeClr val="dk1"/>
                          </a:solidFill>
                        </a:rPr>
                        <a:t>Influencing factors:</a:t>
                      </a:r>
                      <a:endParaRPr sz="1800">
                        <a:solidFill>
                          <a:schemeClr val="dk1"/>
                        </a:solidFill>
                      </a:endParaRPr>
                    </a:p>
                    <a:p>
                      <a:pPr marL="457200" lvl="0" indent="-342900" algn="l" rtl="0">
                        <a:lnSpc>
                          <a:spcPct val="90000"/>
                        </a:lnSpc>
                        <a:spcBef>
                          <a:spcPts val="0"/>
                        </a:spcBef>
                        <a:spcAft>
                          <a:spcPts val="0"/>
                        </a:spcAft>
                        <a:buClr>
                          <a:schemeClr val="dk1"/>
                        </a:buClr>
                        <a:buSzPts val="1800"/>
                        <a:buChar char="-"/>
                      </a:pPr>
                      <a:r>
                        <a:rPr lang="zh-CN" sz="1800">
                          <a:solidFill>
                            <a:schemeClr val="dk1"/>
                          </a:solidFill>
                        </a:rPr>
                        <a:t>Company scope</a:t>
                      </a:r>
                      <a:endParaRPr sz="1800">
                        <a:solidFill>
                          <a:schemeClr val="dk1"/>
                        </a:solidFill>
                      </a:endParaRPr>
                    </a:p>
                    <a:p>
                      <a:pPr marL="457200" lvl="0" indent="-342900" algn="l" rtl="0">
                        <a:lnSpc>
                          <a:spcPct val="90000"/>
                        </a:lnSpc>
                        <a:spcBef>
                          <a:spcPts val="0"/>
                        </a:spcBef>
                        <a:spcAft>
                          <a:spcPts val="0"/>
                        </a:spcAft>
                        <a:buClr>
                          <a:schemeClr val="dk1"/>
                        </a:buClr>
                        <a:buSzPts val="1800"/>
                        <a:buChar char="-"/>
                      </a:pPr>
                      <a:r>
                        <a:rPr lang="zh-CN" sz="1800">
                          <a:solidFill>
                            <a:schemeClr val="dk1"/>
                          </a:solidFill>
                        </a:rPr>
                        <a:t>Database size</a:t>
                      </a:r>
                      <a:endParaRPr sz="1800">
                        <a:solidFill>
                          <a:schemeClr val="dk1"/>
                        </a:solidFill>
                      </a:endParaRPr>
                    </a:p>
                    <a:p>
                      <a:pPr marL="457200" lvl="0" indent="-342900" algn="l" rtl="0">
                        <a:lnSpc>
                          <a:spcPct val="90000"/>
                        </a:lnSpc>
                        <a:spcBef>
                          <a:spcPts val="0"/>
                        </a:spcBef>
                        <a:spcAft>
                          <a:spcPts val="0"/>
                        </a:spcAft>
                        <a:buClr>
                          <a:schemeClr val="dk1"/>
                        </a:buClr>
                        <a:buSzPts val="1800"/>
                        <a:buChar char="-"/>
                      </a:pPr>
                      <a:r>
                        <a:rPr lang="zh-CN" sz="1800">
                          <a:solidFill>
                            <a:schemeClr val="dk1"/>
                          </a:solidFill>
                        </a:rPr>
                        <a:t>Security level requirement</a:t>
                      </a:r>
                      <a:endParaRPr sz="1800">
                        <a:solidFill>
                          <a:schemeClr val="dk1"/>
                        </a:solidFill>
                      </a:endParaRPr>
                    </a:p>
                    <a:p>
                      <a:pPr marL="457200" lvl="0" indent="-342900" algn="l" rtl="0">
                        <a:lnSpc>
                          <a:spcPct val="90000"/>
                        </a:lnSpc>
                        <a:spcBef>
                          <a:spcPts val="0"/>
                        </a:spcBef>
                        <a:spcAft>
                          <a:spcPts val="0"/>
                        </a:spcAft>
                        <a:buClr>
                          <a:schemeClr val="dk1"/>
                        </a:buClr>
                        <a:buSzPts val="1800"/>
                        <a:buChar char="-"/>
                      </a:pPr>
                      <a:r>
                        <a:rPr lang="zh-CN" sz="1800">
                          <a:solidFill>
                            <a:schemeClr val="dk1"/>
                          </a:solidFill>
                        </a:rPr>
                        <a:t>Storage medium</a:t>
                      </a:r>
                      <a:endParaRPr sz="1800">
                        <a:solidFill>
                          <a:schemeClr val="dk1"/>
                        </a:solidFill>
                      </a:endParaRPr>
                    </a:p>
                    <a:p>
                      <a:pPr marL="457200" lvl="0" indent="-342900" algn="l" rtl="0">
                        <a:lnSpc>
                          <a:spcPct val="90000"/>
                        </a:lnSpc>
                        <a:spcBef>
                          <a:spcPts val="0"/>
                        </a:spcBef>
                        <a:spcAft>
                          <a:spcPts val="0"/>
                        </a:spcAft>
                        <a:buClr>
                          <a:schemeClr val="dk1"/>
                        </a:buClr>
                        <a:buSzPts val="1800"/>
                        <a:buChar char="-"/>
                      </a:pPr>
                      <a:r>
                        <a:rPr lang="zh-CN" sz="1800">
                          <a:solidFill>
                            <a:schemeClr val="dk1"/>
                          </a:solidFill>
                        </a:rPr>
                        <a:t>Data usage frequency</a:t>
                      </a:r>
                      <a:endParaRPr sz="1800">
                        <a:solidFill>
                          <a:schemeClr val="dk1"/>
                        </a:solidFill>
                      </a:endParaRPr>
                    </a:p>
                  </a:txBody>
                  <a:tcPr marL="91425" marR="91425" marT="91425" marB="91425"/>
                </a:tc>
                <a:extLst>
                  <a:ext uri="{0D108BD9-81ED-4DB2-BD59-A6C34878D82A}">
                    <a16:rowId xmlns:a16="http://schemas.microsoft.com/office/drawing/2014/main" val="10001"/>
                  </a:ext>
                </a:extLst>
              </a:tr>
            </a:tbl>
          </a:graphicData>
        </a:graphic>
      </p:graphicFrame>
      <p:sp>
        <p:nvSpPr>
          <p:cNvPr id="163" name="Google Shape;163;p6"/>
          <p:cNvSpPr/>
          <p:nvPr/>
        </p:nvSpPr>
        <p:spPr>
          <a:xfrm flipH="1">
            <a:off x="727434" y="270280"/>
            <a:ext cx="72000" cy="468000"/>
          </a:xfrm>
          <a:prstGeom prst="rect">
            <a:avLst/>
          </a:prstGeom>
          <a:solidFill>
            <a:srgbClr val="C75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4" name="Google Shape;164;p6"/>
          <p:cNvSpPr txBox="1"/>
          <p:nvPr/>
        </p:nvSpPr>
        <p:spPr>
          <a:xfrm>
            <a:off x="41497" y="178125"/>
            <a:ext cx="8871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3600">
                <a:solidFill>
                  <a:schemeClr val="dk1"/>
                </a:solidFill>
              </a:rPr>
              <a:t>02</a:t>
            </a:r>
            <a:endParaRPr sz="3600"/>
          </a:p>
        </p:txBody>
      </p:sp>
      <p:sp>
        <p:nvSpPr>
          <p:cNvPr id="165" name="Google Shape;165;p6"/>
          <p:cNvSpPr txBox="1"/>
          <p:nvPr/>
        </p:nvSpPr>
        <p:spPr>
          <a:xfrm>
            <a:off x="875976" y="165425"/>
            <a:ext cx="10001100" cy="523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sz="3600"/>
              <a:t>Price Variances in Different Situations</a:t>
            </a:r>
            <a:endParaRPr sz="3600"/>
          </a:p>
        </p:txBody>
      </p:sp>
      <p:sp>
        <p:nvSpPr>
          <p:cNvPr id="166" name="Google Shape;166;p6"/>
          <p:cNvSpPr txBox="1"/>
          <p:nvPr/>
        </p:nvSpPr>
        <p:spPr>
          <a:xfrm>
            <a:off x="344525" y="975275"/>
            <a:ext cx="10660200" cy="468000"/>
          </a:xfrm>
          <a:prstGeom prst="rect">
            <a:avLst/>
          </a:prstGeom>
          <a:solidFill>
            <a:srgbClr val="D9EAD3"/>
          </a:solidFill>
          <a:ln>
            <a:noFill/>
          </a:ln>
        </p:spPr>
        <p:txBody>
          <a:bodyPr spcFirstLastPara="1" wrap="square" lIns="91425" tIns="45700" rIns="91425" bIns="45700" anchor="t" anchorCtr="0">
            <a:noAutofit/>
          </a:bodyPr>
          <a:lstStyle/>
          <a:p>
            <a:pPr marL="0" lvl="0" indent="0" algn="l" rtl="0">
              <a:lnSpc>
                <a:spcPct val="115000"/>
              </a:lnSpc>
              <a:spcBef>
                <a:spcPts val="0"/>
              </a:spcBef>
              <a:spcAft>
                <a:spcPts val="800"/>
              </a:spcAft>
              <a:buSzPts val="1100"/>
              <a:buNone/>
            </a:pPr>
            <a:r>
              <a:rPr lang="zh-CN" sz="2400" i="1">
                <a:solidFill>
                  <a:schemeClr val="dk1"/>
                </a:solidFill>
              </a:rPr>
              <a:t>Is there a variance that customers are paying by location or something else?  </a:t>
            </a:r>
            <a:endParaRPr sz="2400" i="1">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7" descr="图片包含 游戏机&#10;&#10;描述已自动生成"/>
          <p:cNvPicPr preferRelativeResize="0"/>
          <p:nvPr/>
        </p:nvPicPr>
        <p:blipFill rotWithShape="1">
          <a:blip r:embed="rId3">
            <a:alphaModFix/>
          </a:blip>
          <a:srcRect t="33065" b="32445"/>
          <a:stretch/>
        </p:blipFill>
        <p:spPr>
          <a:xfrm>
            <a:off x="8998031" y="5661350"/>
            <a:ext cx="2373800" cy="818700"/>
          </a:xfrm>
          <a:prstGeom prst="rect">
            <a:avLst/>
          </a:prstGeom>
          <a:noFill/>
          <a:ln>
            <a:noFill/>
          </a:ln>
        </p:spPr>
      </p:pic>
      <p:grpSp>
        <p:nvGrpSpPr>
          <p:cNvPr id="172" name="Google Shape;172;p7"/>
          <p:cNvGrpSpPr/>
          <p:nvPr/>
        </p:nvGrpSpPr>
        <p:grpSpPr>
          <a:xfrm>
            <a:off x="1090375" y="1486450"/>
            <a:ext cx="4800675" cy="2195400"/>
            <a:chOff x="456134" y="433587"/>
            <a:chExt cx="4800675" cy="2195400"/>
          </a:xfrm>
        </p:grpSpPr>
        <p:pic>
          <p:nvPicPr>
            <p:cNvPr id="173" name="Google Shape;173;p7"/>
            <p:cNvPicPr preferRelativeResize="0"/>
            <p:nvPr/>
          </p:nvPicPr>
          <p:blipFill rotWithShape="1">
            <a:blip r:embed="rId4">
              <a:alphaModFix/>
            </a:blip>
            <a:srcRect/>
            <a:stretch/>
          </p:blipFill>
          <p:spPr>
            <a:xfrm>
              <a:off x="456134" y="433587"/>
              <a:ext cx="4533325" cy="2195400"/>
            </a:xfrm>
            <a:prstGeom prst="rect">
              <a:avLst/>
            </a:prstGeom>
            <a:noFill/>
            <a:ln>
              <a:noFill/>
            </a:ln>
          </p:spPr>
        </p:pic>
        <p:sp>
          <p:nvSpPr>
            <p:cNvPr id="174" name="Google Shape;174;p7"/>
            <p:cNvSpPr txBox="1"/>
            <p:nvPr/>
          </p:nvSpPr>
          <p:spPr>
            <a:xfrm>
              <a:off x="3704009" y="525037"/>
              <a:ext cx="1552800" cy="311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FF0000"/>
                </a:buClr>
                <a:buSzPts val="1000"/>
                <a:buFont typeface="Arial"/>
                <a:buNone/>
              </a:pPr>
              <a:r>
                <a:rPr lang="zh-CN" sz="1000">
                  <a:solidFill>
                    <a:srgbClr val="FF0000"/>
                  </a:solidFill>
                  <a:latin typeface="Arial"/>
                  <a:ea typeface="Arial"/>
                  <a:cs typeface="Arial"/>
                  <a:sym typeface="Arial"/>
                </a:rPr>
                <a:t>SIOUX FALLS</a:t>
              </a:r>
              <a:endParaRPr sz="1000">
                <a:solidFill>
                  <a:srgbClr val="FF0000"/>
                </a:solidFill>
                <a:latin typeface="Arial"/>
                <a:ea typeface="Arial"/>
                <a:cs typeface="Arial"/>
                <a:sym typeface="Arial"/>
              </a:endParaRPr>
            </a:p>
          </p:txBody>
        </p:sp>
        <p:sp>
          <p:nvSpPr>
            <p:cNvPr id="175" name="Google Shape;175;p7"/>
            <p:cNvSpPr txBox="1"/>
            <p:nvPr/>
          </p:nvSpPr>
          <p:spPr>
            <a:xfrm>
              <a:off x="2018484" y="660912"/>
              <a:ext cx="1552800" cy="311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FF0000"/>
                </a:buClr>
                <a:buSzPts val="900"/>
                <a:buFont typeface="Arial"/>
                <a:buNone/>
              </a:pPr>
              <a:r>
                <a:rPr lang="zh-CN" sz="900">
                  <a:solidFill>
                    <a:srgbClr val="FF0000"/>
                  </a:solidFill>
                  <a:latin typeface="Arial"/>
                  <a:ea typeface="Arial"/>
                  <a:cs typeface="Arial"/>
                  <a:sym typeface="Arial"/>
                </a:rPr>
                <a:t>KINGSTON</a:t>
              </a:r>
              <a:endParaRPr sz="900">
                <a:solidFill>
                  <a:srgbClr val="FF0000"/>
                </a:solidFill>
                <a:latin typeface="Arial"/>
                <a:ea typeface="Arial"/>
                <a:cs typeface="Arial"/>
                <a:sym typeface="Arial"/>
              </a:endParaRPr>
            </a:p>
          </p:txBody>
        </p:sp>
        <p:sp>
          <p:nvSpPr>
            <p:cNvPr id="176" name="Google Shape;176;p7"/>
            <p:cNvSpPr txBox="1"/>
            <p:nvPr/>
          </p:nvSpPr>
          <p:spPr>
            <a:xfrm>
              <a:off x="3436659" y="836137"/>
              <a:ext cx="1552800" cy="311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FF0000"/>
                </a:buClr>
                <a:buSzPts val="1000"/>
                <a:buFont typeface="Arial"/>
                <a:buNone/>
              </a:pPr>
              <a:r>
                <a:rPr lang="zh-CN" sz="1000">
                  <a:solidFill>
                    <a:srgbClr val="FF0000"/>
                  </a:solidFill>
                  <a:latin typeface="Arial"/>
                  <a:ea typeface="Arial"/>
                  <a:cs typeface="Arial"/>
                  <a:sym typeface="Arial"/>
                </a:rPr>
                <a:t>RMS</a:t>
              </a:r>
              <a:endParaRPr sz="1000">
                <a:solidFill>
                  <a:srgbClr val="FF0000"/>
                </a:solidFill>
                <a:latin typeface="Arial"/>
                <a:ea typeface="Arial"/>
                <a:cs typeface="Arial"/>
                <a:sym typeface="Arial"/>
              </a:endParaRPr>
            </a:p>
          </p:txBody>
        </p:sp>
        <p:sp>
          <p:nvSpPr>
            <p:cNvPr id="177" name="Google Shape;177;p7"/>
            <p:cNvSpPr txBox="1"/>
            <p:nvPr/>
          </p:nvSpPr>
          <p:spPr>
            <a:xfrm>
              <a:off x="2319684" y="888187"/>
              <a:ext cx="950400" cy="311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FF0000"/>
                </a:buClr>
                <a:buSzPts val="1000"/>
                <a:buFont typeface="Arial"/>
                <a:buNone/>
              </a:pPr>
              <a:r>
                <a:rPr lang="zh-CN" sz="1000">
                  <a:solidFill>
                    <a:srgbClr val="FF0000"/>
                  </a:solidFill>
                  <a:latin typeface="Arial"/>
                  <a:ea typeface="Arial"/>
                  <a:cs typeface="Arial"/>
                  <a:sym typeface="Arial"/>
                </a:rPr>
                <a:t>MISSOUIA</a:t>
              </a:r>
              <a:endParaRPr sz="1000">
                <a:solidFill>
                  <a:srgbClr val="FF0000"/>
                </a:solidFill>
                <a:latin typeface="Arial"/>
                <a:ea typeface="Arial"/>
                <a:cs typeface="Arial"/>
                <a:sym typeface="Arial"/>
              </a:endParaRPr>
            </a:p>
          </p:txBody>
        </p:sp>
      </p:grpSp>
      <p:grpSp>
        <p:nvGrpSpPr>
          <p:cNvPr id="178" name="Google Shape;178;p7"/>
          <p:cNvGrpSpPr/>
          <p:nvPr/>
        </p:nvGrpSpPr>
        <p:grpSpPr>
          <a:xfrm>
            <a:off x="1090375" y="4228275"/>
            <a:ext cx="5331850" cy="2318785"/>
            <a:chOff x="508887" y="4186539"/>
            <a:chExt cx="5331850" cy="2318785"/>
          </a:xfrm>
        </p:grpSpPr>
        <p:grpSp>
          <p:nvGrpSpPr>
            <p:cNvPr id="179" name="Google Shape;179;p7"/>
            <p:cNvGrpSpPr/>
            <p:nvPr/>
          </p:nvGrpSpPr>
          <p:grpSpPr>
            <a:xfrm>
              <a:off x="508887" y="4186539"/>
              <a:ext cx="4724475" cy="2318785"/>
              <a:chOff x="116500" y="2608340"/>
              <a:chExt cx="4724475" cy="2318785"/>
            </a:xfrm>
          </p:grpSpPr>
          <p:pic>
            <p:nvPicPr>
              <p:cNvPr id="180" name="Google Shape;180;p7"/>
              <p:cNvPicPr preferRelativeResize="0"/>
              <p:nvPr/>
            </p:nvPicPr>
            <p:blipFill rotWithShape="1">
              <a:blip r:embed="rId5">
                <a:alphaModFix/>
              </a:blip>
              <a:srcRect/>
              <a:stretch/>
            </p:blipFill>
            <p:spPr>
              <a:xfrm>
                <a:off x="116500" y="2608340"/>
                <a:ext cx="4533325" cy="2318785"/>
              </a:xfrm>
              <a:prstGeom prst="rect">
                <a:avLst/>
              </a:prstGeom>
              <a:noFill/>
              <a:ln>
                <a:noFill/>
              </a:ln>
            </p:spPr>
          </p:pic>
          <p:sp>
            <p:nvSpPr>
              <p:cNvPr id="181" name="Google Shape;181;p7"/>
              <p:cNvSpPr txBox="1"/>
              <p:nvPr/>
            </p:nvSpPr>
            <p:spPr>
              <a:xfrm>
                <a:off x="2943052" y="2991112"/>
                <a:ext cx="1552800" cy="311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FF0000"/>
                  </a:buClr>
                  <a:buSzPts val="1000"/>
                  <a:buFont typeface="Arial"/>
                  <a:buNone/>
                </a:pPr>
                <a:r>
                  <a:rPr lang="zh-CN" sz="1000">
                    <a:solidFill>
                      <a:srgbClr val="FF0000"/>
                    </a:solidFill>
                    <a:latin typeface="Arial"/>
                    <a:ea typeface="Arial"/>
                    <a:cs typeface="Arial"/>
                    <a:sym typeface="Arial"/>
                  </a:rPr>
                  <a:t>RAONOKE</a:t>
                </a:r>
                <a:endParaRPr sz="1000">
                  <a:solidFill>
                    <a:srgbClr val="FF0000"/>
                  </a:solidFill>
                  <a:latin typeface="Arial"/>
                  <a:ea typeface="Arial"/>
                  <a:cs typeface="Arial"/>
                  <a:sym typeface="Arial"/>
                </a:endParaRPr>
              </a:p>
            </p:txBody>
          </p:sp>
          <p:sp>
            <p:nvSpPr>
              <p:cNvPr id="182" name="Google Shape;182;p7"/>
              <p:cNvSpPr txBox="1"/>
              <p:nvPr/>
            </p:nvSpPr>
            <p:spPr>
              <a:xfrm>
                <a:off x="3288175" y="3765325"/>
                <a:ext cx="1552800" cy="311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FF0000"/>
                  </a:buClr>
                  <a:buSzPts val="1000"/>
                  <a:buFont typeface="Arial"/>
                  <a:buNone/>
                </a:pPr>
                <a:r>
                  <a:rPr lang="zh-CN" sz="1000">
                    <a:solidFill>
                      <a:srgbClr val="FF0000"/>
                    </a:solidFill>
                    <a:latin typeface="Arial"/>
                    <a:ea typeface="Arial"/>
                    <a:cs typeface="Arial"/>
                    <a:sym typeface="Arial"/>
                  </a:rPr>
                  <a:t>SYRACUSE</a:t>
                </a:r>
                <a:endParaRPr sz="1000">
                  <a:solidFill>
                    <a:srgbClr val="FF0000"/>
                  </a:solidFill>
                  <a:latin typeface="Arial"/>
                  <a:ea typeface="Arial"/>
                  <a:cs typeface="Arial"/>
                  <a:sym typeface="Arial"/>
                </a:endParaRPr>
              </a:p>
            </p:txBody>
          </p:sp>
        </p:grpSp>
        <p:sp>
          <p:nvSpPr>
            <p:cNvPr id="183" name="Google Shape;183;p7"/>
            <p:cNvSpPr txBox="1"/>
            <p:nvPr/>
          </p:nvSpPr>
          <p:spPr>
            <a:xfrm>
              <a:off x="4287937" y="5055973"/>
              <a:ext cx="1552800" cy="311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FF0000"/>
                </a:buClr>
                <a:buSzPts val="1000"/>
                <a:buFont typeface="Arial"/>
                <a:buNone/>
              </a:pPr>
              <a:r>
                <a:rPr lang="zh-CN" sz="1000">
                  <a:solidFill>
                    <a:srgbClr val="FF0000"/>
                  </a:solidFill>
                  <a:latin typeface="Arial"/>
                  <a:ea typeface="Arial"/>
                  <a:cs typeface="Arial"/>
                  <a:sym typeface="Arial"/>
                </a:rPr>
                <a:t>WEST</a:t>
              </a:r>
              <a:endParaRPr sz="1000">
                <a:solidFill>
                  <a:srgbClr val="FF0000"/>
                </a:solidFill>
                <a:latin typeface="Arial"/>
                <a:ea typeface="Arial"/>
                <a:cs typeface="Arial"/>
                <a:sym typeface="Arial"/>
              </a:endParaRPr>
            </a:p>
            <a:p>
              <a:pPr marL="0" marR="0" lvl="0" indent="0" algn="l" rtl="0">
                <a:spcBef>
                  <a:spcPts val="0"/>
                </a:spcBef>
                <a:spcAft>
                  <a:spcPts val="0"/>
                </a:spcAft>
                <a:buClr>
                  <a:srgbClr val="FF0000"/>
                </a:buClr>
                <a:buSzPts val="1000"/>
                <a:buFont typeface="Arial"/>
                <a:buNone/>
              </a:pPr>
              <a:r>
                <a:rPr lang="zh-CN" sz="1000">
                  <a:solidFill>
                    <a:srgbClr val="FF0000"/>
                  </a:solidFill>
                  <a:latin typeface="Arial"/>
                  <a:ea typeface="Arial"/>
                  <a:cs typeface="Arial"/>
                  <a:sym typeface="Arial"/>
                </a:rPr>
                <a:t>VIRGINIA</a:t>
              </a:r>
              <a:endParaRPr sz="1000">
                <a:solidFill>
                  <a:srgbClr val="FF0000"/>
                </a:solidFill>
                <a:latin typeface="Arial"/>
                <a:ea typeface="Arial"/>
                <a:cs typeface="Arial"/>
                <a:sym typeface="Arial"/>
              </a:endParaRPr>
            </a:p>
          </p:txBody>
        </p:sp>
      </p:grpSp>
      <p:grpSp>
        <p:nvGrpSpPr>
          <p:cNvPr id="184" name="Google Shape;184;p7"/>
          <p:cNvGrpSpPr/>
          <p:nvPr/>
        </p:nvGrpSpPr>
        <p:grpSpPr>
          <a:xfrm>
            <a:off x="6347993" y="4185286"/>
            <a:ext cx="5715813" cy="2404762"/>
            <a:chOff x="5233362" y="3834498"/>
            <a:chExt cx="5527331" cy="2091825"/>
          </a:xfrm>
        </p:grpSpPr>
        <p:pic>
          <p:nvPicPr>
            <p:cNvPr id="185" name="Google Shape;185;p7"/>
            <p:cNvPicPr preferRelativeResize="0"/>
            <p:nvPr/>
          </p:nvPicPr>
          <p:blipFill rotWithShape="1">
            <a:blip r:embed="rId6">
              <a:alphaModFix/>
            </a:blip>
            <a:srcRect/>
            <a:stretch/>
          </p:blipFill>
          <p:spPr>
            <a:xfrm>
              <a:off x="5233362" y="3834498"/>
              <a:ext cx="4750931" cy="2091825"/>
            </a:xfrm>
            <a:prstGeom prst="rect">
              <a:avLst/>
            </a:prstGeom>
            <a:noFill/>
            <a:ln>
              <a:noFill/>
            </a:ln>
          </p:spPr>
        </p:pic>
        <p:sp>
          <p:nvSpPr>
            <p:cNvPr id="186" name="Google Shape;186;p7"/>
            <p:cNvSpPr txBox="1"/>
            <p:nvPr/>
          </p:nvSpPr>
          <p:spPr>
            <a:xfrm>
              <a:off x="9207893" y="4154374"/>
              <a:ext cx="1552800" cy="311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FF0000"/>
                </a:buClr>
                <a:buSzPts val="1000"/>
                <a:buFont typeface="Arial"/>
                <a:buNone/>
              </a:pPr>
              <a:r>
                <a:rPr lang="zh-CN" sz="1000">
                  <a:solidFill>
                    <a:srgbClr val="FF0000"/>
                  </a:solidFill>
                  <a:latin typeface="Arial"/>
                  <a:ea typeface="Arial"/>
                  <a:cs typeface="Arial"/>
                  <a:sym typeface="Arial"/>
                </a:rPr>
                <a:t>WINNPEG</a:t>
              </a:r>
              <a:endParaRPr sz="1000">
                <a:solidFill>
                  <a:srgbClr val="FF0000"/>
                </a:solidFill>
                <a:latin typeface="Arial"/>
                <a:ea typeface="Arial"/>
                <a:cs typeface="Arial"/>
                <a:sym typeface="Arial"/>
              </a:endParaRPr>
            </a:p>
          </p:txBody>
        </p:sp>
      </p:grpSp>
      <p:sp>
        <p:nvSpPr>
          <p:cNvPr id="187" name="Google Shape;187;p7"/>
          <p:cNvSpPr txBox="1"/>
          <p:nvPr/>
        </p:nvSpPr>
        <p:spPr>
          <a:xfrm>
            <a:off x="2724910" y="1104750"/>
            <a:ext cx="996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800" b="1">
                <a:solidFill>
                  <a:schemeClr val="dk1"/>
                </a:solidFill>
              </a:rPr>
              <a:t>Service</a:t>
            </a:r>
            <a:endParaRPr sz="1800" b="1">
              <a:solidFill>
                <a:schemeClr val="dk1"/>
              </a:solidFill>
            </a:endParaRPr>
          </a:p>
        </p:txBody>
      </p:sp>
      <p:sp>
        <p:nvSpPr>
          <p:cNvPr id="188" name="Google Shape;188;p7"/>
          <p:cNvSpPr txBox="1"/>
          <p:nvPr/>
        </p:nvSpPr>
        <p:spPr>
          <a:xfrm>
            <a:off x="2724901" y="3855538"/>
            <a:ext cx="1120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800" b="1">
                <a:solidFill>
                  <a:schemeClr val="dk1"/>
                </a:solidFill>
              </a:rPr>
              <a:t>Storage</a:t>
            </a:r>
            <a:endParaRPr sz="1800" b="1">
              <a:solidFill>
                <a:schemeClr val="dk1"/>
              </a:solidFill>
            </a:endParaRPr>
          </a:p>
        </p:txBody>
      </p:sp>
      <p:sp>
        <p:nvSpPr>
          <p:cNvPr id="189" name="Google Shape;189;p7"/>
          <p:cNvSpPr txBox="1"/>
          <p:nvPr/>
        </p:nvSpPr>
        <p:spPr>
          <a:xfrm>
            <a:off x="7883525" y="3814613"/>
            <a:ext cx="1971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800" b="1">
                <a:solidFill>
                  <a:schemeClr val="dk1"/>
                </a:solidFill>
              </a:rPr>
              <a:t>Transportation</a:t>
            </a:r>
            <a:endParaRPr sz="1800" b="1">
              <a:solidFill>
                <a:schemeClr val="dk1"/>
              </a:solidFill>
            </a:endParaRPr>
          </a:p>
        </p:txBody>
      </p:sp>
      <p:sp>
        <p:nvSpPr>
          <p:cNvPr id="190" name="Google Shape;190;p7"/>
          <p:cNvSpPr txBox="1"/>
          <p:nvPr/>
        </p:nvSpPr>
        <p:spPr>
          <a:xfrm>
            <a:off x="5989225" y="1256050"/>
            <a:ext cx="6068100" cy="2404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zh-CN" sz="1800"/>
              <a:t>There exists different price patterns across market on three bill code types including service, storage and transportation.</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zh-CN" sz="1800"/>
              <a:t>Customers in </a:t>
            </a:r>
            <a:r>
              <a:rPr lang="zh-CN" sz="1800" b="1"/>
              <a:t>SIOUX FALLS</a:t>
            </a:r>
            <a:r>
              <a:rPr lang="zh-CN" sz="1800"/>
              <a:t> pay highest in service type; customers in </a:t>
            </a:r>
            <a:r>
              <a:rPr lang="zh-CN" sz="1800" b="1"/>
              <a:t>RANOKE</a:t>
            </a:r>
            <a:r>
              <a:rPr lang="zh-CN" sz="1800"/>
              <a:t> invest the most in storage type while </a:t>
            </a:r>
            <a:r>
              <a:rPr lang="zh-CN" sz="1800" b="1"/>
              <a:t>WINNPEG</a:t>
            </a:r>
            <a:r>
              <a:rPr lang="zh-CN" sz="1800"/>
              <a:t> market generate highest price of the transportation type</a:t>
            </a:r>
            <a:endParaRPr sz="1800"/>
          </a:p>
          <a:p>
            <a:pPr marL="457200" lvl="0" indent="0" algn="l" rtl="0">
              <a:spcBef>
                <a:spcPts val="0"/>
              </a:spcBef>
              <a:spcAft>
                <a:spcPts val="0"/>
              </a:spcAft>
              <a:buNone/>
            </a:pPr>
            <a:endParaRPr sz="1800"/>
          </a:p>
        </p:txBody>
      </p:sp>
      <p:sp>
        <p:nvSpPr>
          <p:cNvPr id="191" name="Google Shape;191;p7"/>
          <p:cNvSpPr/>
          <p:nvPr/>
        </p:nvSpPr>
        <p:spPr>
          <a:xfrm flipH="1">
            <a:off x="727434" y="270280"/>
            <a:ext cx="72000" cy="468000"/>
          </a:xfrm>
          <a:prstGeom prst="rect">
            <a:avLst/>
          </a:prstGeom>
          <a:solidFill>
            <a:srgbClr val="C75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2" name="Google Shape;192;p7"/>
          <p:cNvSpPr txBox="1"/>
          <p:nvPr/>
        </p:nvSpPr>
        <p:spPr>
          <a:xfrm>
            <a:off x="-3" y="165425"/>
            <a:ext cx="8871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3600">
                <a:solidFill>
                  <a:schemeClr val="dk1"/>
                </a:solidFill>
              </a:rPr>
              <a:t>02</a:t>
            </a:r>
            <a:endParaRPr sz="3600"/>
          </a:p>
        </p:txBody>
      </p:sp>
      <p:sp>
        <p:nvSpPr>
          <p:cNvPr id="193" name="Google Shape;193;p7"/>
          <p:cNvSpPr txBox="1"/>
          <p:nvPr/>
        </p:nvSpPr>
        <p:spPr>
          <a:xfrm>
            <a:off x="799426" y="165413"/>
            <a:ext cx="10001100" cy="523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sz="3600"/>
              <a:t>Price Variances in Different Situations</a:t>
            </a:r>
            <a:endParaRPr sz="3600"/>
          </a:p>
          <a:p>
            <a:pPr marL="0" lvl="0" indent="0" algn="l" rtl="0">
              <a:spcBef>
                <a:spcPts val="0"/>
              </a:spcBef>
              <a:spcAft>
                <a:spcPts val="0"/>
              </a:spcAft>
              <a:buNone/>
            </a:pPr>
            <a:r>
              <a:rPr lang="zh-CN" sz="2400"/>
              <a:t>——</a:t>
            </a:r>
            <a:r>
              <a:rPr lang="zh-CN" sz="2400">
                <a:solidFill>
                  <a:schemeClr val="dk1"/>
                </a:solidFill>
              </a:rPr>
              <a:t>Different Unit Price by Location</a:t>
            </a:r>
            <a:endParaRPr sz="2400">
              <a:solidFill>
                <a:schemeClr val="dk1"/>
              </a:solidFill>
            </a:endParaRPr>
          </a:p>
          <a:p>
            <a:pPr marL="0" lvl="0" indent="0" algn="l" rtl="0">
              <a:spcBef>
                <a:spcPts val="0"/>
              </a:spcBef>
              <a:spcAft>
                <a:spcPts val="0"/>
              </a:spcAft>
              <a:buNone/>
            </a:pPr>
            <a:endParaRPr sz="3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8" descr="图片包含 游戏机&#10;&#10;描述已自动生成"/>
          <p:cNvPicPr preferRelativeResize="0"/>
          <p:nvPr/>
        </p:nvPicPr>
        <p:blipFill rotWithShape="1">
          <a:blip r:embed="rId3">
            <a:alphaModFix/>
          </a:blip>
          <a:srcRect t="33065" b="32445"/>
          <a:stretch/>
        </p:blipFill>
        <p:spPr>
          <a:xfrm>
            <a:off x="9607631" y="5966150"/>
            <a:ext cx="2373802" cy="818698"/>
          </a:xfrm>
          <a:prstGeom prst="rect">
            <a:avLst/>
          </a:prstGeom>
          <a:noFill/>
          <a:ln>
            <a:noFill/>
          </a:ln>
        </p:spPr>
      </p:pic>
      <p:sp>
        <p:nvSpPr>
          <p:cNvPr id="199" name="Google Shape;199;p8"/>
          <p:cNvSpPr txBox="1">
            <a:spLocks noGrp="1"/>
          </p:cNvSpPr>
          <p:nvPr>
            <p:ph type="body" idx="1"/>
          </p:nvPr>
        </p:nvSpPr>
        <p:spPr>
          <a:xfrm>
            <a:off x="350875" y="1259225"/>
            <a:ext cx="11630400" cy="1251300"/>
          </a:xfrm>
          <a:prstGeom prst="rect">
            <a:avLst/>
          </a:prstGeom>
          <a:noFill/>
          <a:ln>
            <a:noFill/>
          </a:ln>
        </p:spPr>
        <p:txBody>
          <a:bodyPr spcFirstLastPara="1" wrap="square" lIns="91425" tIns="45700" rIns="91425" bIns="45700" anchor="t" anchorCtr="0">
            <a:normAutofit lnSpcReduction="10000"/>
          </a:bodyPr>
          <a:lstStyle/>
          <a:p>
            <a:pPr marL="457200" lvl="0" indent="-342900" algn="l" rtl="0">
              <a:lnSpc>
                <a:spcPct val="150000"/>
              </a:lnSpc>
              <a:spcBef>
                <a:spcPts val="0"/>
              </a:spcBef>
              <a:spcAft>
                <a:spcPts val="0"/>
              </a:spcAft>
              <a:buSzPts val="1800"/>
              <a:buChar char="•"/>
            </a:pPr>
            <a:r>
              <a:rPr lang="zh-CN" sz="1800" dirty="0"/>
              <a:t>Customers pay differently even in same market (e.g.New Jersey Market) for same service type (storage). </a:t>
            </a:r>
            <a:endParaRPr sz="1800" dirty="0"/>
          </a:p>
          <a:p>
            <a:pPr marL="457200" lvl="0" indent="-342900" algn="l" rtl="0">
              <a:lnSpc>
                <a:spcPct val="150000"/>
              </a:lnSpc>
              <a:spcBef>
                <a:spcPts val="0"/>
              </a:spcBef>
              <a:spcAft>
                <a:spcPts val="0"/>
              </a:spcAft>
              <a:buSzPts val="1800"/>
              <a:buChar char="•"/>
            </a:pPr>
            <a:r>
              <a:rPr lang="zh-CN" sz="1800" dirty="0"/>
              <a:t>The price is different because of customers’ multiple database sizes, security level requirements,  company scope, storage media, as well as data usage frequency, etc.</a:t>
            </a:r>
            <a:endParaRPr sz="1400" dirty="0"/>
          </a:p>
          <a:p>
            <a:pPr marL="457200" lvl="0" indent="0" algn="l" rtl="0">
              <a:lnSpc>
                <a:spcPct val="90000"/>
              </a:lnSpc>
              <a:spcBef>
                <a:spcPts val="0"/>
              </a:spcBef>
              <a:spcAft>
                <a:spcPts val="0"/>
              </a:spcAft>
              <a:buNone/>
            </a:pPr>
            <a:endParaRPr sz="1800" dirty="0"/>
          </a:p>
          <a:p>
            <a:pPr marL="457200" lvl="0" indent="0" algn="l" rtl="0">
              <a:lnSpc>
                <a:spcPct val="90000"/>
              </a:lnSpc>
              <a:spcBef>
                <a:spcPts val="1000"/>
              </a:spcBef>
              <a:spcAft>
                <a:spcPts val="0"/>
              </a:spcAft>
              <a:buNone/>
            </a:pPr>
            <a:endParaRPr sz="1800" dirty="0"/>
          </a:p>
        </p:txBody>
      </p:sp>
      <p:sp>
        <p:nvSpPr>
          <p:cNvPr id="200" name="Google Shape;200;p8"/>
          <p:cNvSpPr/>
          <p:nvPr/>
        </p:nvSpPr>
        <p:spPr>
          <a:xfrm flipH="1">
            <a:off x="727434" y="270280"/>
            <a:ext cx="72000" cy="468000"/>
          </a:xfrm>
          <a:prstGeom prst="rect">
            <a:avLst/>
          </a:prstGeom>
          <a:solidFill>
            <a:srgbClr val="C75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1" name="Google Shape;201;p8"/>
          <p:cNvSpPr txBox="1"/>
          <p:nvPr/>
        </p:nvSpPr>
        <p:spPr>
          <a:xfrm>
            <a:off x="875976" y="165425"/>
            <a:ext cx="10001100" cy="523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zh-CN" sz="3600">
                <a:solidFill>
                  <a:schemeClr val="dk1"/>
                </a:solidFill>
              </a:rPr>
              <a:t>Price Variances in Different Situations</a:t>
            </a:r>
            <a:endParaRPr sz="3600"/>
          </a:p>
          <a:p>
            <a:pPr marL="0" lvl="0" indent="0" algn="l" rtl="0">
              <a:spcBef>
                <a:spcPts val="0"/>
              </a:spcBef>
              <a:spcAft>
                <a:spcPts val="0"/>
              </a:spcAft>
              <a:buNone/>
            </a:pPr>
            <a:r>
              <a:rPr lang="zh-CN" sz="2400"/>
              <a:t>——Different Unit Price by Company</a:t>
            </a:r>
            <a:endParaRPr sz="2400"/>
          </a:p>
        </p:txBody>
      </p:sp>
      <p:sp>
        <p:nvSpPr>
          <p:cNvPr id="202" name="Google Shape;202;p8"/>
          <p:cNvSpPr txBox="1"/>
          <p:nvPr/>
        </p:nvSpPr>
        <p:spPr>
          <a:xfrm>
            <a:off x="41497" y="178125"/>
            <a:ext cx="8871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3600">
                <a:solidFill>
                  <a:schemeClr val="dk1"/>
                </a:solidFill>
              </a:rPr>
              <a:t>02</a:t>
            </a:r>
            <a:endParaRPr sz="3600"/>
          </a:p>
        </p:txBody>
      </p:sp>
      <p:pic>
        <p:nvPicPr>
          <p:cNvPr id="203" name="Google Shape;203;p8"/>
          <p:cNvPicPr preferRelativeResize="0"/>
          <p:nvPr/>
        </p:nvPicPr>
        <p:blipFill rotWithShape="1">
          <a:blip r:embed="rId4">
            <a:alphaModFix/>
          </a:blip>
          <a:srcRect t="10698" r="7019"/>
          <a:stretch/>
        </p:blipFill>
        <p:spPr>
          <a:xfrm>
            <a:off x="1925475" y="2510525"/>
            <a:ext cx="7757752" cy="4166201"/>
          </a:xfrm>
          <a:prstGeom prst="rect">
            <a:avLst/>
          </a:prstGeom>
          <a:noFill/>
          <a:ln>
            <a:noFill/>
          </a:ln>
        </p:spPr>
      </p:pic>
    </p:spTree>
    <p:extLst>
      <p:ext uri="{BB962C8B-B14F-4D97-AF65-F5344CB8AC3E}">
        <p14:creationId xmlns:p14="http://schemas.microsoft.com/office/powerpoint/2010/main" val="4232168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 name="图片 1">
            <a:extLst>
              <a:ext uri="{FF2B5EF4-FFF2-40B4-BE49-F238E27FC236}">
                <a16:creationId xmlns:a16="http://schemas.microsoft.com/office/drawing/2014/main" id="{2DBAED84-9456-364C-AF19-48E6491C59BC}"/>
              </a:ext>
            </a:extLst>
          </p:cNvPr>
          <p:cNvPicPr>
            <a:picLocks noChangeAspect="1"/>
          </p:cNvPicPr>
          <p:nvPr/>
        </p:nvPicPr>
        <p:blipFill>
          <a:blip r:embed="rId3"/>
          <a:stretch>
            <a:fillRect/>
          </a:stretch>
        </p:blipFill>
        <p:spPr>
          <a:xfrm>
            <a:off x="1003784" y="3714825"/>
            <a:ext cx="3693231" cy="3143175"/>
          </a:xfrm>
          <a:prstGeom prst="rect">
            <a:avLst/>
          </a:prstGeom>
        </p:spPr>
      </p:pic>
      <p:sp>
        <p:nvSpPr>
          <p:cNvPr id="208" name="Google Shape;208;p9"/>
          <p:cNvSpPr txBox="1"/>
          <p:nvPr/>
        </p:nvSpPr>
        <p:spPr>
          <a:xfrm>
            <a:off x="344525" y="715525"/>
            <a:ext cx="9639600" cy="391200"/>
          </a:xfrm>
          <a:prstGeom prst="rect">
            <a:avLst/>
          </a:prstGeom>
          <a:solidFill>
            <a:srgbClr val="D9EAD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800" i="1">
                <a:solidFill>
                  <a:schemeClr val="dk1"/>
                </a:solidFill>
              </a:rPr>
              <a:t>Are we having higher or lower price in LA-acquired market segment?</a:t>
            </a:r>
            <a:r>
              <a:rPr lang="zh-CN" sz="2400">
                <a:solidFill>
                  <a:schemeClr val="dk1"/>
                </a:solidFill>
              </a:rPr>
              <a:t> </a:t>
            </a:r>
            <a:endParaRPr sz="2400">
              <a:solidFill>
                <a:schemeClr val="dk1"/>
              </a:solidFill>
            </a:endParaRPr>
          </a:p>
        </p:txBody>
      </p:sp>
      <p:pic>
        <p:nvPicPr>
          <p:cNvPr id="210" name="Google Shape;210;p9" descr="图片包含 游戏机&#10;&#10;描述已自动生成"/>
          <p:cNvPicPr preferRelativeResize="0"/>
          <p:nvPr/>
        </p:nvPicPr>
        <p:blipFill rotWithShape="1">
          <a:blip r:embed="rId4">
            <a:alphaModFix/>
          </a:blip>
          <a:srcRect t="33065" b="32445"/>
          <a:stretch/>
        </p:blipFill>
        <p:spPr>
          <a:xfrm>
            <a:off x="9607631" y="5966150"/>
            <a:ext cx="2373802" cy="818698"/>
          </a:xfrm>
          <a:prstGeom prst="rect">
            <a:avLst/>
          </a:prstGeom>
          <a:noFill/>
          <a:ln>
            <a:noFill/>
          </a:ln>
        </p:spPr>
      </p:pic>
      <p:sp>
        <p:nvSpPr>
          <p:cNvPr id="211" name="Google Shape;211;p9"/>
          <p:cNvSpPr/>
          <p:nvPr/>
        </p:nvSpPr>
        <p:spPr>
          <a:xfrm flipH="1">
            <a:off x="727434" y="270280"/>
            <a:ext cx="72000" cy="468000"/>
          </a:xfrm>
          <a:prstGeom prst="rect">
            <a:avLst/>
          </a:prstGeom>
          <a:solidFill>
            <a:srgbClr val="C75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2" name="Google Shape;212;p9"/>
          <p:cNvSpPr txBox="1"/>
          <p:nvPr/>
        </p:nvSpPr>
        <p:spPr>
          <a:xfrm>
            <a:off x="41497" y="178125"/>
            <a:ext cx="8871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3600">
                <a:solidFill>
                  <a:schemeClr val="dk1"/>
                </a:solidFill>
              </a:rPr>
              <a:t>03</a:t>
            </a:r>
            <a:endParaRPr sz="3600"/>
          </a:p>
        </p:txBody>
      </p:sp>
      <p:sp>
        <p:nvSpPr>
          <p:cNvPr id="213" name="Google Shape;213;p9"/>
          <p:cNvSpPr txBox="1"/>
          <p:nvPr/>
        </p:nvSpPr>
        <p:spPr>
          <a:xfrm>
            <a:off x="875976" y="165425"/>
            <a:ext cx="10001100" cy="523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sz="3600"/>
              <a:t>Pricing Strategy Recommendation</a:t>
            </a:r>
            <a:endParaRPr sz="3600"/>
          </a:p>
        </p:txBody>
      </p:sp>
      <p:sp>
        <p:nvSpPr>
          <p:cNvPr id="214" name="Google Shape;214;p9"/>
          <p:cNvSpPr txBox="1"/>
          <p:nvPr/>
        </p:nvSpPr>
        <p:spPr>
          <a:xfrm>
            <a:off x="5446600" y="4742925"/>
            <a:ext cx="4847400" cy="10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dirty="0"/>
              <a:t>We generalize service -transportation to transportation bill code type, which average price($272.45) is higher than the corresponding LA-ES transportation average price($3.01) and </a:t>
            </a:r>
            <a:r>
              <a:rPr lang="zh-CN" dirty="0">
                <a:solidFill>
                  <a:schemeClr val="dk1"/>
                </a:solidFill>
              </a:rPr>
              <a:t>LA transportation average price($5.68)</a:t>
            </a:r>
            <a:r>
              <a:rPr lang="zh-CN" dirty="0"/>
              <a:t>.</a:t>
            </a:r>
            <a:endParaRPr dirty="0"/>
          </a:p>
        </p:txBody>
      </p:sp>
      <p:cxnSp>
        <p:nvCxnSpPr>
          <p:cNvPr id="215" name="Google Shape;215;p9"/>
          <p:cNvCxnSpPr/>
          <p:nvPr/>
        </p:nvCxnSpPr>
        <p:spPr>
          <a:xfrm>
            <a:off x="4570756" y="5017078"/>
            <a:ext cx="974700" cy="11100"/>
          </a:xfrm>
          <a:prstGeom prst="straightConnector1">
            <a:avLst/>
          </a:prstGeom>
          <a:noFill/>
          <a:ln w="9525" cap="flat" cmpd="sng">
            <a:solidFill>
              <a:schemeClr val="dk2"/>
            </a:solidFill>
            <a:prstDash val="solid"/>
            <a:round/>
            <a:headEnd type="none" w="med" len="med"/>
            <a:tailEnd type="triangle" w="med" len="med"/>
          </a:ln>
        </p:spPr>
      </p:cxnSp>
      <p:sp>
        <p:nvSpPr>
          <p:cNvPr id="216" name="Google Shape;216;p9"/>
          <p:cNvSpPr/>
          <p:nvPr/>
        </p:nvSpPr>
        <p:spPr>
          <a:xfrm>
            <a:off x="799174" y="3990897"/>
            <a:ext cx="4106206" cy="876900"/>
          </a:xfrm>
          <a:prstGeom prst="bracePair">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17" name="Google Shape;217;p9"/>
          <p:cNvSpPr/>
          <p:nvPr/>
        </p:nvSpPr>
        <p:spPr>
          <a:xfrm>
            <a:off x="799424" y="5143947"/>
            <a:ext cx="4106207" cy="1591500"/>
          </a:xfrm>
          <a:prstGeom prst="bracePair">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218" name="Google Shape;218;p9"/>
          <p:cNvSpPr txBox="1"/>
          <p:nvPr/>
        </p:nvSpPr>
        <p:spPr>
          <a:xfrm>
            <a:off x="4817975" y="4142500"/>
            <a:ext cx="5644500" cy="63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t>Average price of service in LA -acquired market in average </a:t>
            </a:r>
            <a:r>
              <a:rPr lang="zh-CN">
                <a:solidFill>
                  <a:schemeClr val="dk1"/>
                </a:solidFill>
              </a:rPr>
              <a:t>($2.16)</a:t>
            </a:r>
            <a:r>
              <a:rPr lang="zh-CN"/>
              <a:t> is lower that in LA-ES market($2.27) and LA market($15.63).</a:t>
            </a:r>
            <a:endParaRPr/>
          </a:p>
        </p:txBody>
      </p:sp>
      <p:sp>
        <p:nvSpPr>
          <p:cNvPr id="219" name="Google Shape;219;p9"/>
          <p:cNvSpPr txBox="1"/>
          <p:nvPr/>
        </p:nvSpPr>
        <p:spPr>
          <a:xfrm>
            <a:off x="4817975" y="5738625"/>
            <a:ext cx="5309400" cy="7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t>Average price of storage bill code type in LA-acquired market($160.65) is higher than that in LA-ES market($0.31) and LA market($1.03), which is affected by extreme values.</a:t>
            </a:r>
            <a:endParaRPr/>
          </a:p>
        </p:txBody>
      </p:sp>
      <p:pic>
        <p:nvPicPr>
          <p:cNvPr id="220" name="Google Shape;220;p9"/>
          <p:cNvPicPr preferRelativeResize="0"/>
          <p:nvPr/>
        </p:nvPicPr>
        <p:blipFill rotWithShape="1">
          <a:blip r:embed="rId5">
            <a:alphaModFix/>
          </a:blip>
          <a:srcRect l="1280" t="-8166" r="-1279"/>
          <a:stretch/>
        </p:blipFill>
        <p:spPr>
          <a:xfrm>
            <a:off x="344525" y="974250"/>
            <a:ext cx="4473449" cy="2579525"/>
          </a:xfrm>
          <a:prstGeom prst="rect">
            <a:avLst/>
          </a:prstGeom>
          <a:noFill/>
          <a:ln>
            <a:noFill/>
          </a:ln>
        </p:spPr>
      </p:pic>
      <p:sp>
        <p:nvSpPr>
          <p:cNvPr id="221" name="Google Shape;221;p9"/>
          <p:cNvSpPr txBox="1"/>
          <p:nvPr/>
        </p:nvSpPr>
        <p:spPr>
          <a:xfrm>
            <a:off x="2210223" y="1195095"/>
            <a:ext cx="2607900" cy="33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Arial"/>
              <a:buNone/>
            </a:pPr>
            <a:r>
              <a:rPr lang="zh-CN" sz="1200">
                <a:solidFill>
                  <a:schemeClr val="dk1"/>
                </a:solidFill>
              </a:rPr>
              <a:t> LA-ES unit price VS. LA unit price</a:t>
            </a:r>
            <a:endParaRPr sz="1200">
              <a:solidFill>
                <a:schemeClr val="dk1"/>
              </a:solidFill>
            </a:endParaRPr>
          </a:p>
        </p:txBody>
      </p:sp>
      <p:sp>
        <p:nvSpPr>
          <p:cNvPr id="222" name="Google Shape;222;p9"/>
          <p:cNvSpPr txBox="1"/>
          <p:nvPr/>
        </p:nvSpPr>
        <p:spPr>
          <a:xfrm>
            <a:off x="5309175" y="1766963"/>
            <a:ext cx="3927600" cy="12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b="1"/>
              <a:t>Methodology of unit price </a:t>
            </a:r>
            <a:r>
              <a:rPr lang="zh-CN" b="1">
                <a:solidFill>
                  <a:schemeClr val="dk1"/>
                </a:solidFill>
              </a:rPr>
              <a:t>for different BillCode Type both in LA-ES and LA:</a:t>
            </a:r>
            <a:endParaRPr b="1">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zh-CN"/>
              <a:t>Sum(Invoice Revenue)/Sum(Invoice Quantity)</a:t>
            </a:r>
            <a:endParaRPr/>
          </a:p>
          <a:p>
            <a:pPr marL="0" lvl="0" indent="0" algn="l" rtl="0">
              <a:spcBef>
                <a:spcPts val="0"/>
              </a:spcBef>
              <a:spcAft>
                <a:spcPts val="0"/>
              </a:spcAft>
              <a:buNone/>
            </a:pPr>
            <a:endParaRPr/>
          </a:p>
        </p:txBody>
      </p:sp>
      <p:sp>
        <p:nvSpPr>
          <p:cNvPr id="3" name="矩形 2">
            <a:extLst>
              <a:ext uri="{FF2B5EF4-FFF2-40B4-BE49-F238E27FC236}">
                <a16:creationId xmlns:a16="http://schemas.microsoft.com/office/drawing/2014/main" id="{6459F522-2B37-2E40-BBA4-54A6452BB069}"/>
              </a:ext>
            </a:extLst>
          </p:cNvPr>
          <p:cNvSpPr/>
          <p:nvPr/>
        </p:nvSpPr>
        <p:spPr>
          <a:xfrm>
            <a:off x="4127157" y="6451725"/>
            <a:ext cx="569858" cy="159140"/>
          </a:xfrm>
          <a:prstGeom prst="rect">
            <a:avLst/>
          </a:pr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19" name="矩形 18">
            <a:extLst>
              <a:ext uri="{FF2B5EF4-FFF2-40B4-BE49-F238E27FC236}">
                <a16:creationId xmlns:a16="http://schemas.microsoft.com/office/drawing/2014/main" id="{087E8118-B4DA-2D4E-A3F3-A8CEED07A96F}"/>
              </a:ext>
            </a:extLst>
          </p:cNvPr>
          <p:cNvSpPr/>
          <p:nvPr/>
        </p:nvSpPr>
        <p:spPr>
          <a:xfrm>
            <a:off x="4123437" y="6074940"/>
            <a:ext cx="569858" cy="159140"/>
          </a:xfrm>
          <a:prstGeom prst="rect">
            <a:avLst/>
          </a:pr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20" name="矩形 19">
            <a:extLst>
              <a:ext uri="{FF2B5EF4-FFF2-40B4-BE49-F238E27FC236}">
                <a16:creationId xmlns:a16="http://schemas.microsoft.com/office/drawing/2014/main" id="{1DC6174B-065E-8544-8C09-7AB8D49BE4E9}"/>
              </a:ext>
            </a:extLst>
          </p:cNvPr>
          <p:cNvSpPr/>
          <p:nvPr/>
        </p:nvSpPr>
        <p:spPr>
          <a:xfrm>
            <a:off x="4123437" y="4903996"/>
            <a:ext cx="569858" cy="1591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 name="Picture 1">
            <a:extLst>
              <a:ext uri="{FF2B5EF4-FFF2-40B4-BE49-F238E27FC236}">
                <a16:creationId xmlns:a16="http://schemas.microsoft.com/office/drawing/2014/main" id="{4D8E1F6B-931A-9243-B739-29F615416E49}"/>
              </a:ext>
            </a:extLst>
          </p:cNvPr>
          <p:cNvPicPr>
            <a:picLocks noChangeAspect="1"/>
          </p:cNvPicPr>
          <p:nvPr/>
        </p:nvPicPr>
        <p:blipFill>
          <a:blip r:embed="rId3"/>
          <a:stretch>
            <a:fillRect/>
          </a:stretch>
        </p:blipFill>
        <p:spPr>
          <a:xfrm>
            <a:off x="5613721" y="911954"/>
            <a:ext cx="6565662" cy="3470421"/>
          </a:xfrm>
          <a:prstGeom prst="rect">
            <a:avLst/>
          </a:prstGeom>
        </p:spPr>
      </p:pic>
      <p:pic>
        <p:nvPicPr>
          <p:cNvPr id="228" name="Google Shape;228;p10"/>
          <p:cNvPicPr preferRelativeResize="0"/>
          <p:nvPr/>
        </p:nvPicPr>
        <p:blipFill rotWithShape="1">
          <a:blip r:embed="rId4">
            <a:alphaModFix/>
          </a:blip>
          <a:srcRect l="1183" r="6369"/>
          <a:stretch/>
        </p:blipFill>
        <p:spPr>
          <a:xfrm>
            <a:off x="35450" y="1784775"/>
            <a:ext cx="5470448" cy="3085099"/>
          </a:xfrm>
          <a:prstGeom prst="rect">
            <a:avLst/>
          </a:prstGeom>
          <a:noFill/>
          <a:ln>
            <a:noFill/>
          </a:ln>
        </p:spPr>
      </p:pic>
      <p:sp>
        <p:nvSpPr>
          <p:cNvPr id="229" name="Google Shape;229;p10"/>
          <p:cNvSpPr txBox="1"/>
          <p:nvPr/>
        </p:nvSpPr>
        <p:spPr>
          <a:xfrm>
            <a:off x="1019596" y="950350"/>
            <a:ext cx="4388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Arial"/>
              <a:buNone/>
            </a:pPr>
            <a:r>
              <a:rPr lang="zh-CN" sz="2000">
                <a:solidFill>
                  <a:schemeClr val="dk1"/>
                </a:solidFill>
              </a:rPr>
              <a:t> LA-ES unit price VS. LA unit price</a:t>
            </a:r>
            <a:endParaRPr sz="2000">
              <a:solidFill>
                <a:schemeClr val="dk1"/>
              </a:solidFill>
            </a:endParaRPr>
          </a:p>
        </p:txBody>
      </p:sp>
      <p:pic>
        <p:nvPicPr>
          <p:cNvPr id="230" name="Google Shape;230;p10" descr="图片包含 游戏机&#10;&#10;描述已自动生成"/>
          <p:cNvPicPr preferRelativeResize="0"/>
          <p:nvPr/>
        </p:nvPicPr>
        <p:blipFill rotWithShape="1">
          <a:blip r:embed="rId5">
            <a:alphaModFix/>
          </a:blip>
          <a:srcRect t="33065" b="32445"/>
          <a:stretch/>
        </p:blipFill>
        <p:spPr>
          <a:xfrm>
            <a:off x="9607631" y="5966150"/>
            <a:ext cx="2373802" cy="818698"/>
          </a:xfrm>
          <a:prstGeom prst="rect">
            <a:avLst/>
          </a:prstGeom>
          <a:noFill/>
          <a:ln>
            <a:noFill/>
          </a:ln>
        </p:spPr>
      </p:pic>
      <p:sp>
        <p:nvSpPr>
          <p:cNvPr id="231" name="Google Shape;231;p10"/>
          <p:cNvSpPr/>
          <p:nvPr/>
        </p:nvSpPr>
        <p:spPr>
          <a:xfrm flipH="1">
            <a:off x="727434" y="270280"/>
            <a:ext cx="72000" cy="468000"/>
          </a:xfrm>
          <a:prstGeom prst="rect">
            <a:avLst/>
          </a:prstGeom>
          <a:solidFill>
            <a:srgbClr val="C75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2" name="Google Shape;232;p10"/>
          <p:cNvSpPr txBox="1"/>
          <p:nvPr/>
        </p:nvSpPr>
        <p:spPr>
          <a:xfrm>
            <a:off x="41497" y="178125"/>
            <a:ext cx="8871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3600">
                <a:solidFill>
                  <a:schemeClr val="dk1"/>
                </a:solidFill>
              </a:rPr>
              <a:t>03</a:t>
            </a:r>
            <a:endParaRPr sz="3600"/>
          </a:p>
        </p:txBody>
      </p:sp>
      <p:sp>
        <p:nvSpPr>
          <p:cNvPr id="233" name="Google Shape;233;p10"/>
          <p:cNvSpPr txBox="1"/>
          <p:nvPr/>
        </p:nvSpPr>
        <p:spPr>
          <a:xfrm>
            <a:off x="875976" y="165425"/>
            <a:ext cx="10001100" cy="523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sz="3600"/>
              <a:t>Pricing Strategy Recommendation</a:t>
            </a:r>
            <a:endParaRPr sz="3600"/>
          </a:p>
        </p:txBody>
      </p:sp>
      <p:sp>
        <p:nvSpPr>
          <p:cNvPr id="234" name="Google Shape;234;p10"/>
          <p:cNvSpPr txBox="1"/>
          <p:nvPr/>
        </p:nvSpPr>
        <p:spPr>
          <a:xfrm>
            <a:off x="6640200" y="4384450"/>
            <a:ext cx="5551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b="1">
                <a:solidFill>
                  <a:schemeClr val="dk1"/>
                </a:solidFill>
              </a:rPr>
              <a:t>Recommended </a:t>
            </a:r>
            <a:r>
              <a:rPr lang="zh-CN" sz="1800" b="1"/>
              <a:t>Price List for Iron Mountain</a:t>
            </a:r>
            <a:endParaRPr sz="1800" b="1"/>
          </a:p>
        </p:txBody>
      </p:sp>
      <p:sp>
        <p:nvSpPr>
          <p:cNvPr id="235" name="Google Shape;235;p10"/>
          <p:cNvSpPr/>
          <p:nvPr/>
        </p:nvSpPr>
        <p:spPr>
          <a:xfrm>
            <a:off x="5182725" y="2986163"/>
            <a:ext cx="762600" cy="391800"/>
          </a:xfrm>
          <a:prstGeom prst="rightArrow">
            <a:avLst>
              <a:gd name="adj1" fmla="val 50000"/>
              <a:gd name="adj2" fmla="val 50000"/>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0"/>
          <p:cNvSpPr txBox="1"/>
          <p:nvPr/>
        </p:nvSpPr>
        <p:spPr>
          <a:xfrm>
            <a:off x="928600" y="5381913"/>
            <a:ext cx="105609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p>
        </p:txBody>
      </p:sp>
      <p:sp>
        <p:nvSpPr>
          <p:cNvPr id="237" name="Google Shape;237;p10"/>
          <p:cNvSpPr/>
          <p:nvPr/>
        </p:nvSpPr>
        <p:spPr>
          <a:xfrm>
            <a:off x="717850" y="4959225"/>
            <a:ext cx="10982400" cy="957144"/>
          </a:xfrm>
          <a:prstGeom prst="rect">
            <a:avLst/>
          </a:prstGeom>
          <a:solidFill>
            <a:srgbClr val="FFE599"/>
          </a:solid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zh-CN" sz="1800" dirty="0">
                <a:solidFill>
                  <a:schemeClr val="dk1"/>
                </a:solidFill>
              </a:rPr>
              <a:t>We choose LA market’s rates as the reference price. The price recommendations are based on LA price, reweighted by invoice quantity. We keep original price which is higher than the price calculated based on the algorism, while raise the lower original price to the recommendation level</a:t>
            </a:r>
            <a:r>
              <a:rPr lang="en-US" altLang="zh-CN" sz="1800" dirty="0">
                <a:solidFill>
                  <a:schemeClr val="dk1"/>
                </a:solidFill>
              </a:rPr>
              <a:t>.</a:t>
            </a:r>
            <a:endParaRPr sz="1800" dirty="0"/>
          </a:p>
        </p:txBody>
      </p:sp>
      <p:sp>
        <p:nvSpPr>
          <p:cNvPr id="3" name="TextBox 2">
            <a:extLst>
              <a:ext uri="{FF2B5EF4-FFF2-40B4-BE49-F238E27FC236}">
                <a16:creationId xmlns:a16="http://schemas.microsoft.com/office/drawing/2014/main" id="{27F9CD47-0917-C845-AC34-FD921ADFB495}"/>
              </a:ext>
            </a:extLst>
          </p:cNvPr>
          <p:cNvSpPr txBox="1"/>
          <p:nvPr/>
        </p:nvSpPr>
        <p:spPr>
          <a:xfrm>
            <a:off x="35450" y="6046184"/>
            <a:ext cx="7548465" cy="738664"/>
          </a:xfrm>
          <a:prstGeom prst="rect">
            <a:avLst/>
          </a:prstGeom>
          <a:noFill/>
        </p:spPr>
        <p:txBody>
          <a:bodyPr wrap="square" rtlCol="0">
            <a:spAutoFit/>
          </a:bodyPr>
          <a:lstStyle/>
          <a:p>
            <a:r>
              <a:rPr lang="zh-CN" altLang="en-US" i="1" dirty="0">
                <a:solidFill>
                  <a:schemeClr val="tx2">
                    <a:lumMod val="25000"/>
                  </a:schemeClr>
                </a:solidFill>
              </a:rPr>
              <a:t>*</a:t>
            </a:r>
            <a:r>
              <a:rPr lang="en-US" altLang="zh-CN" i="1" dirty="0">
                <a:solidFill>
                  <a:schemeClr val="tx2">
                    <a:lumMod val="25000"/>
                  </a:schemeClr>
                </a:solidFill>
              </a:rPr>
              <a:t>red:</a:t>
            </a:r>
            <a:r>
              <a:rPr lang="zh-CN" altLang="en-US" i="1" dirty="0">
                <a:solidFill>
                  <a:schemeClr val="tx2">
                    <a:lumMod val="25000"/>
                  </a:schemeClr>
                </a:solidFill>
              </a:rPr>
              <a:t> </a:t>
            </a:r>
            <a:r>
              <a:rPr lang="en-US" altLang="zh-CN" i="1" dirty="0">
                <a:solidFill>
                  <a:schemeClr val="tx2">
                    <a:lumMod val="25000"/>
                  </a:schemeClr>
                </a:solidFill>
              </a:rPr>
              <a:t>use</a:t>
            </a:r>
            <a:r>
              <a:rPr lang="zh-CN" altLang="en-US" i="1" dirty="0">
                <a:solidFill>
                  <a:schemeClr val="tx2">
                    <a:lumMod val="25000"/>
                  </a:schemeClr>
                </a:solidFill>
              </a:rPr>
              <a:t> </a:t>
            </a:r>
            <a:r>
              <a:rPr lang="en-US" altLang="zh-CN" i="1" dirty="0">
                <a:solidFill>
                  <a:schemeClr val="tx2">
                    <a:lumMod val="25000"/>
                  </a:schemeClr>
                </a:solidFill>
              </a:rPr>
              <a:t>LA</a:t>
            </a:r>
            <a:r>
              <a:rPr lang="zh-CN" altLang="en-US" i="1" dirty="0">
                <a:solidFill>
                  <a:schemeClr val="tx2">
                    <a:lumMod val="25000"/>
                  </a:schemeClr>
                </a:solidFill>
              </a:rPr>
              <a:t> </a:t>
            </a:r>
            <a:r>
              <a:rPr lang="en-US" altLang="zh-CN" i="1" dirty="0">
                <a:solidFill>
                  <a:schemeClr val="tx2">
                    <a:lumMod val="25000"/>
                  </a:schemeClr>
                </a:solidFill>
              </a:rPr>
              <a:t>original</a:t>
            </a:r>
            <a:r>
              <a:rPr lang="zh-CN" altLang="en-US" i="1" dirty="0">
                <a:solidFill>
                  <a:schemeClr val="tx2">
                    <a:lumMod val="25000"/>
                  </a:schemeClr>
                </a:solidFill>
              </a:rPr>
              <a:t> </a:t>
            </a:r>
            <a:r>
              <a:rPr lang="en-US" altLang="zh-CN" i="1" dirty="0">
                <a:solidFill>
                  <a:schemeClr val="tx2">
                    <a:lumMod val="25000"/>
                  </a:schemeClr>
                </a:solidFill>
              </a:rPr>
              <a:t>price</a:t>
            </a:r>
          </a:p>
          <a:p>
            <a:r>
              <a:rPr lang="zh-CN" altLang="en-US" i="1" dirty="0">
                <a:solidFill>
                  <a:schemeClr val="tx2">
                    <a:lumMod val="25000"/>
                  </a:schemeClr>
                </a:solidFill>
              </a:rPr>
              <a:t> </a:t>
            </a:r>
            <a:r>
              <a:rPr lang="en-US" altLang="zh-CN" i="1" dirty="0">
                <a:solidFill>
                  <a:schemeClr val="tx2">
                    <a:lumMod val="25000"/>
                  </a:schemeClr>
                </a:solidFill>
              </a:rPr>
              <a:t>blue:</a:t>
            </a:r>
            <a:r>
              <a:rPr lang="zh-CN" altLang="en-US" i="1" dirty="0">
                <a:solidFill>
                  <a:schemeClr val="tx2">
                    <a:lumMod val="25000"/>
                  </a:schemeClr>
                </a:solidFill>
              </a:rPr>
              <a:t> </a:t>
            </a:r>
            <a:r>
              <a:rPr lang="en-US" altLang="zh-CN" i="1" dirty="0">
                <a:solidFill>
                  <a:schemeClr val="tx2">
                    <a:lumMod val="25000"/>
                  </a:schemeClr>
                </a:solidFill>
              </a:rPr>
              <a:t>use</a:t>
            </a:r>
            <a:r>
              <a:rPr lang="zh-CN" altLang="en-US" i="1" dirty="0">
                <a:solidFill>
                  <a:schemeClr val="tx2">
                    <a:lumMod val="25000"/>
                  </a:schemeClr>
                </a:solidFill>
              </a:rPr>
              <a:t> </a:t>
            </a:r>
            <a:r>
              <a:rPr lang="en-US" altLang="zh-CN" i="1" dirty="0">
                <a:solidFill>
                  <a:schemeClr val="tx2">
                    <a:lumMod val="25000"/>
                  </a:schemeClr>
                </a:solidFill>
              </a:rPr>
              <a:t>LA - Acquired</a:t>
            </a:r>
            <a:r>
              <a:rPr lang="zh-CN" altLang="en-US" i="1" dirty="0">
                <a:solidFill>
                  <a:schemeClr val="tx2">
                    <a:lumMod val="25000"/>
                  </a:schemeClr>
                </a:solidFill>
              </a:rPr>
              <a:t> </a:t>
            </a:r>
            <a:r>
              <a:rPr lang="en-US" altLang="zh-CN" i="1" dirty="0">
                <a:solidFill>
                  <a:schemeClr val="tx2">
                    <a:lumMod val="25000"/>
                  </a:schemeClr>
                </a:solidFill>
              </a:rPr>
              <a:t>original</a:t>
            </a:r>
            <a:r>
              <a:rPr lang="zh-CN" altLang="en-US" i="1" dirty="0">
                <a:solidFill>
                  <a:schemeClr val="tx2">
                    <a:lumMod val="25000"/>
                  </a:schemeClr>
                </a:solidFill>
              </a:rPr>
              <a:t> </a:t>
            </a:r>
            <a:r>
              <a:rPr lang="en-US" altLang="zh-CN" i="1" dirty="0">
                <a:solidFill>
                  <a:schemeClr val="tx2">
                    <a:lumMod val="25000"/>
                  </a:schemeClr>
                </a:solidFill>
              </a:rPr>
              <a:t>price</a:t>
            </a:r>
          </a:p>
          <a:p>
            <a:r>
              <a:rPr lang="zh-CN" altLang="en-US" i="1" dirty="0">
                <a:solidFill>
                  <a:schemeClr val="tx2">
                    <a:lumMod val="25000"/>
                  </a:schemeClr>
                </a:solidFill>
              </a:rPr>
              <a:t> </a:t>
            </a:r>
            <a:r>
              <a:rPr lang="en-US" altLang="zh-CN" i="1" dirty="0">
                <a:solidFill>
                  <a:schemeClr val="tx2">
                    <a:lumMod val="25000"/>
                  </a:schemeClr>
                </a:solidFill>
              </a:rPr>
              <a:t>orange</a:t>
            </a:r>
            <a:r>
              <a:rPr lang="zh-CN" altLang="en-US" i="1" dirty="0">
                <a:solidFill>
                  <a:schemeClr val="tx2">
                    <a:lumMod val="25000"/>
                  </a:schemeClr>
                </a:solidFill>
              </a:rPr>
              <a:t> </a:t>
            </a:r>
            <a:r>
              <a:rPr lang="en-US" altLang="zh-CN" i="1" dirty="0">
                <a:solidFill>
                  <a:schemeClr val="tx2">
                    <a:lumMod val="25000"/>
                  </a:schemeClr>
                </a:solidFill>
              </a:rPr>
              <a:t>highlight:</a:t>
            </a:r>
            <a:r>
              <a:rPr lang="zh-CN" altLang="en-US" i="1" dirty="0">
                <a:solidFill>
                  <a:schemeClr val="tx2">
                    <a:lumMod val="25000"/>
                  </a:schemeClr>
                </a:solidFill>
              </a:rPr>
              <a:t> </a:t>
            </a:r>
            <a:r>
              <a:rPr lang="en-US" altLang="zh-CN" i="1" dirty="0">
                <a:solidFill>
                  <a:schemeClr val="tx2">
                    <a:lumMod val="25000"/>
                  </a:schemeClr>
                </a:solidFill>
              </a:rPr>
              <a:t>Reweighted recommendation level</a:t>
            </a:r>
            <a:endParaRPr lang="en-US" i="1" dirty="0">
              <a:solidFill>
                <a:schemeClr val="tx2">
                  <a:lumMod val="2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g76c86a34dd_0_92" descr="图片包含 游戏机&#10;&#10;描述已自动生成"/>
          <p:cNvPicPr preferRelativeResize="0"/>
          <p:nvPr/>
        </p:nvPicPr>
        <p:blipFill rotWithShape="1">
          <a:blip r:embed="rId3">
            <a:alphaModFix/>
          </a:blip>
          <a:srcRect t="33065" b="32444"/>
          <a:stretch/>
        </p:blipFill>
        <p:spPr>
          <a:xfrm>
            <a:off x="9607631" y="5966150"/>
            <a:ext cx="2373800" cy="818700"/>
          </a:xfrm>
          <a:prstGeom prst="rect">
            <a:avLst/>
          </a:prstGeom>
          <a:noFill/>
          <a:ln>
            <a:noFill/>
          </a:ln>
        </p:spPr>
      </p:pic>
      <p:sp>
        <p:nvSpPr>
          <p:cNvPr id="243" name="Google Shape;243;g76c86a34dd_0_92"/>
          <p:cNvSpPr/>
          <p:nvPr/>
        </p:nvSpPr>
        <p:spPr>
          <a:xfrm flipH="1">
            <a:off x="727434" y="295630"/>
            <a:ext cx="72000" cy="468000"/>
          </a:xfrm>
          <a:prstGeom prst="rect">
            <a:avLst/>
          </a:prstGeom>
          <a:solidFill>
            <a:srgbClr val="C75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4" name="Google Shape;244;g76c86a34dd_0_92"/>
          <p:cNvSpPr txBox="1"/>
          <p:nvPr/>
        </p:nvSpPr>
        <p:spPr>
          <a:xfrm>
            <a:off x="1236450" y="2489163"/>
            <a:ext cx="9719100" cy="3129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zh-CN" sz="1800" dirty="0"/>
              <a:t>As indicated in the second point, company size (evaluated by the number of child accounts under each customer Imga)</a:t>
            </a:r>
            <a:r>
              <a:rPr lang="zh-CN" altLang="en-US" sz="1800" dirty="0"/>
              <a:t> </a:t>
            </a:r>
            <a:r>
              <a:rPr lang="en-US" altLang="zh-CN" sz="1800" dirty="0"/>
              <a:t>should</a:t>
            </a:r>
            <a:r>
              <a:rPr lang="zh-CN" altLang="en-US" sz="1800" dirty="0"/>
              <a:t> </a:t>
            </a:r>
            <a:r>
              <a:rPr lang="en-US" altLang="zh-CN" sz="1800" dirty="0"/>
              <a:t>be</a:t>
            </a:r>
            <a:r>
              <a:rPr lang="zh-CN" altLang="en-US" sz="1800" dirty="0"/>
              <a:t> </a:t>
            </a:r>
            <a:r>
              <a:rPr lang="en-US" altLang="zh-CN" sz="1800" dirty="0"/>
              <a:t>considered.</a:t>
            </a:r>
            <a:endParaRPr sz="1800" dirty="0"/>
          </a:p>
          <a:p>
            <a:pPr marL="457200" lvl="0" indent="0" algn="l" rtl="0">
              <a:spcBef>
                <a:spcPts val="0"/>
              </a:spcBef>
              <a:spcAft>
                <a:spcPts val="0"/>
              </a:spcAft>
              <a:buNone/>
            </a:pPr>
            <a:endParaRPr sz="600" dirty="0"/>
          </a:p>
          <a:p>
            <a:pPr marL="457200" lvl="0" indent="-342900" algn="l" rtl="0">
              <a:spcBef>
                <a:spcPts val="0"/>
              </a:spcBef>
              <a:spcAft>
                <a:spcPts val="0"/>
              </a:spcAft>
              <a:buSzPts val="1800"/>
              <a:buChar char="●"/>
            </a:pPr>
            <a:r>
              <a:rPr lang="zh-CN" sz="1800" dirty="0"/>
              <a:t>We counted the unique value of child accounts under each Imga, also tooks their invoice revenue into consideration to calculated percentiles of the distribution to determine the relative size of acquired companies’ accounts.</a:t>
            </a:r>
            <a:endParaRPr sz="1800" dirty="0"/>
          </a:p>
          <a:p>
            <a:pPr marL="457200" lvl="0" indent="0" algn="l" rtl="0">
              <a:spcBef>
                <a:spcPts val="0"/>
              </a:spcBef>
              <a:spcAft>
                <a:spcPts val="0"/>
              </a:spcAft>
              <a:buNone/>
            </a:pPr>
            <a:endParaRPr sz="600" dirty="0"/>
          </a:p>
          <a:p>
            <a:pPr marL="457200" lvl="0" indent="-342900" algn="l" rtl="0">
              <a:spcBef>
                <a:spcPts val="0"/>
              </a:spcBef>
              <a:spcAft>
                <a:spcPts val="0"/>
              </a:spcAft>
              <a:buSzPts val="1800"/>
              <a:buChar char="●"/>
            </a:pPr>
            <a:r>
              <a:rPr lang="zh-CN" sz="1800" dirty="0"/>
              <a:t>According to the key points of the distribution table, we defined three account size:</a:t>
            </a:r>
            <a:endParaRPr sz="1800" dirty="0"/>
          </a:p>
          <a:p>
            <a:pPr marL="457200" lvl="0" indent="-342900" algn="l" rtl="0">
              <a:spcBef>
                <a:spcPts val="0"/>
              </a:spcBef>
              <a:spcAft>
                <a:spcPts val="0"/>
              </a:spcAft>
              <a:buSzPts val="1800"/>
              <a:buChar char="-"/>
            </a:pPr>
            <a:r>
              <a:rPr lang="zh-CN" sz="1800" b="1" dirty="0"/>
              <a:t>Small</a:t>
            </a:r>
            <a:r>
              <a:rPr lang="zh-CN" sz="1800" dirty="0"/>
              <a:t>: have 1 to 13 child accounts (0%~95%)</a:t>
            </a:r>
            <a:endParaRPr sz="1800" dirty="0"/>
          </a:p>
          <a:p>
            <a:pPr marL="457200" lvl="0" indent="-342900" algn="l" rtl="0">
              <a:spcBef>
                <a:spcPts val="0"/>
              </a:spcBef>
              <a:spcAft>
                <a:spcPts val="0"/>
              </a:spcAft>
              <a:buSzPts val="1800"/>
              <a:buChar char="-"/>
            </a:pPr>
            <a:r>
              <a:rPr lang="zh-CN" sz="1800" b="1" dirty="0"/>
              <a:t>Medium</a:t>
            </a:r>
            <a:r>
              <a:rPr lang="zh-CN" sz="1800" dirty="0"/>
              <a:t>: have 14 to 44 child accounts (95%~99%)</a:t>
            </a:r>
            <a:endParaRPr sz="1800" dirty="0"/>
          </a:p>
          <a:p>
            <a:pPr marL="457200" lvl="0" indent="-342900" algn="l" rtl="0">
              <a:spcBef>
                <a:spcPts val="0"/>
              </a:spcBef>
              <a:spcAft>
                <a:spcPts val="0"/>
              </a:spcAft>
              <a:buSzPts val="1800"/>
              <a:buChar char="-"/>
            </a:pPr>
            <a:r>
              <a:rPr lang="zh-CN" sz="1800" b="1" dirty="0"/>
              <a:t>Large</a:t>
            </a:r>
            <a:r>
              <a:rPr lang="zh-CN" sz="1800" dirty="0"/>
              <a:t>: have at least 45 child accounts (top1%)</a:t>
            </a:r>
            <a:endParaRPr sz="1800" dirty="0"/>
          </a:p>
          <a:p>
            <a:pPr marL="0" lvl="0" indent="0" algn="l" rtl="0">
              <a:spcBef>
                <a:spcPts val="0"/>
              </a:spcBef>
              <a:spcAft>
                <a:spcPts val="0"/>
              </a:spcAft>
              <a:buNone/>
            </a:pPr>
            <a:endParaRPr sz="1800" dirty="0"/>
          </a:p>
        </p:txBody>
      </p:sp>
      <p:graphicFrame>
        <p:nvGraphicFramePr>
          <p:cNvPr id="245" name="Google Shape;245;g76c86a34dd_0_92"/>
          <p:cNvGraphicFramePr/>
          <p:nvPr/>
        </p:nvGraphicFramePr>
        <p:xfrm>
          <a:off x="2423025" y="1344638"/>
          <a:ext cx="6957300" cy="1017600"/>
        </p:xfrm>
        <a:graphic>
          <a:graphicData uri="http://schemas.openxmlformats.org/drawingml/2006/table">
            <a:tbl>
              <a:tblPr>
                <a:noFill/>
                <a:tableStyleId>{4C8EFC31-4A87-4953-AFBB-8CB4AD9DDF28}</a:tableStyleId>
              </a:tblPr>
              <a:tblGrid>
                <a:gridCol w="1455700">
                  <a:extLst>
                    <a:ext uri="{9D8B030D-6E8A-4147-A177-3AD203B41FA5}">
                      <a16:colId xmlns:a16="http://schemas.microsoft.com/office/drawing/2014/main" val="20000"/>
                    </a:ext>
                  </a:extLst>
                </a:gridCol>
                <a:gridCol w="880650">
                  <a:extLst>
                    <a:ext uri="{9D8B030D-6E8A-4147-A177-3AD203B41FA5}">
                      <a16:colId xmlns:a16="http://schemas.microsoft.com/office/drawing/2014/main" val="20001"/>
                    </a:ext>
                  </a:extLst>
                </a:gridCol>
                <a:gridCol w="824975">
                  <a:extLst>
                    <a:ext uri="{9D8B030D-6E8A-4147-A177-3AD203B41FA5}">
                      <a16:colId xmlns:a16="http://schemas.microsoft.com/office/drawing/2014/main" val="20002"/>
                    </a:ext>
                  </a:extLst>
                </a:gridCol>
                <a:gridCol w="843550">
                  <a:extLst>
                    <a:ext uri="{9D8B030D-6E8A-4147-A177-3AD203B41FA5}">
                      <a16:colId xmlns:a16="http://schemas.microsoft.com/office/drawing/2014/main" val="20003"/>
                    </a:ext>
                  </a:extLst>
                </a:gridCol>
                <a:gridCol w="917725">
                  <a:extLst>
                    <a:ext uri="{9D8B030D-6E8A-4147-A177-3AD203B41FA5}">
                      <a16:colId xmlns:a16="http://schemas.microsoft.com/office/drawing/2014/main" val="20004"/>
                    </a:ext>
                  </a:extLst>
                </a:gridCol>
                <a:gridCol w="899175">
                  <a:extLst>
                    <a:ext uri="{9D8B030D-6E8A-4147-A177-3AD203B41FA5}">
                      <a16:colId xmlns:a16="http://schemas.microsoft.com/office/drawing/2014/main" val="20005"/>
                    </a:ext>
                  </a:extLst>
                </a:gridCol>
                <a:gridCol w="1135525">
                  <a:extLst>
                    <a:ext uri="{9D8B030D-6E8A-4147-A177-3AD203B41FA5}">
                      <a16:colId xmlns:a16="http://schemas.microsoft.com/office/drawing/2014/main" val="20006"/>
                    </a:ext>
                  </a:extLst>
                </a:gridCol>
              </a:tblGrid>
              <a:tr h="506925">
                <a:tc>
                  <a:txBody>
                    <a:bodyPr/>
                    <a:lstStyle/>
                    <a:p>
                      <a:pPr marL="0" lvl="0" indent="0" algn="l" rtl="0">
                        <a:spcBef>
                          <a:spcPts val="0"/>
                        </a:spcBef>
                        <a:spcAft>
                          <a:spcPts val="0"/>
                        </a:spcAft>
                        <a:buNone/>
                      </a:pPr>
                      <a:r>
                        <a:rPr lang="zh-CN" sz="1800"/>
                        <a:t>Percentile</a:t>
                      </a:r>
                      <a:endParaRPr sz="180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zh-CN" sz="1800"/>
                        <a:t>0%</a:t>
                      </a:r>
                      <a:endParaRPr sz="180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zh-CN" sz="1800"/>
                        <a:t>50%</a:t>
                      </a:r>
                      <a:endParaRPr sz="180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zh-CN" sz="1800"/>
                        <a:t>90%</a:t>
                      </a:r>
                      <a:endParaRPr sz="180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zh-CN" sz="1800">
                          <a:solidFill>
                            <a:srgbClr val="CC0000"/>
                          </a:solidFill>
                        </a:rPr>
                        <a:t>95%</a:t>
                      </a:r>
                      <a:endParaRPr sz="1800">
                        <a:solidFill>
                          <a:srgbClr val="CC0000"/>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zh-CN" sz="1800">
                          <a:solidFill>
                            <a:srgbClr val="CC0000"/>
                          </a:solidFill>
                        </a:rPr>
                        <a:t>99%</a:t>
                      </a:r>
                      <a:endParaRPr sz="1800">
                        <a:solidFill>
                          <a:srgbClr val="CC0000"/>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zh-CN" sz="1800"/>
                        <a:t>100%</a:t>
                      </a:r>
                      <a:endParaRPr sz="180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510675">
                <a:tc>
                  <a:txBody>
                    <a:bodyPr/>
                    <a:lstStyle/>
                    <a:p>
                      <a:pPr marL="0" lvl="0" indent="0" algn="l" rtl="0">
                        <a:spcBef>
                          <a:spcPts val="0"/>
                        </a:spcBef>
                        <a:spcAft>
                          <a:spcPts val="0"/>
                        </a:spcAft>
                        <a:buNone/>
                      </a:pPr>
                      <a:r>
                        <a:rPr lang="zh-CN" sz="1800"/>
                        <a:t>Account no.</a:t>
                      </a:r>
                      <a:endParaRPr sz="180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zh-CN" sz="1800"/>
                        <a:t>1</a:t>
                      </a:r>
                      <a:endParaRPr sz="180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zh-CN" sz="1800"/>
                        <a:t>1</a:t>
                      </a:r>
                      <a:endParaRPr sz="180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zh-CN" sz="1800"/>
                        <a:t>7</a:t>
                      </a:r>
                      <a:endParaRPr sz="180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zh-CN" sz="1800">
                          <a:solidFill>
                            <a:srgbClr val="CC0000"/>
                          </a:solidFill>
                        </a:rPr>
                        <a:t>13</a:t>
                      </a:r>
                      <a:endParaRPr sz="1800">
                        <a:solidFill>
                          <a:srgbClr val="CC0000"/>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zh-CN" sz="1800">
                          <a:solidFill>
                            <a:srgbClr val="CC0000"/>
                          </a:solidFill>
                        </a:rPr>
                        <a:t>44</a:t>
                      </a:r>
                      <a:endParaRPr sz="1800">
                        <a:solidFill>
                          <a:srgbClr val="CC0000"/>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zh-CN" sz="1800"/>
                        <a:t>30385</a:t>
                      </a:r>
                      <a:endParaRPr sz="180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46" name="Google Shape;246;g76c86a34dd_0_92"/>
          <p:cNvSpPr/>
          <p:nvPr/>
        </p:nvSpPr>
        <p:spPr>
          <a:xfrm>
            <a:off x="727425" y="5612350"/>
            <a:ext cx="8953500" cy="1137000"/>
          </a:xfrm>
          <a:prstGeom prst="rect">
            <a:avLst/>
          </a:prstGeom>
          <a:solidFill>
            <a:srgbClr val="FFE599"/>
          </a:solid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zh-CN" sz="1800" dirty="0">
                <a:solidFill>
                  <a:schemeClr val="dk1"/>
                </a:solidFill>
              </a:rPr>
              <a:t>Price discrimination could be implemented across different customer account size because of their different volume of information storage. Iron Mountain should impose a premium price on medium and large accounts who contains massive data compared to small accounts.</a:t>
            </a:r>
            <a:endParaRPr sz="1800" dirty="0"/>
          </a:p>
        </p:txBody>
      </p:sp>
      <p:sp>
        <p:nvSpPr>
          <p:cNvPr id="247" name="Google Shape;247;g76c86a34dd_0_92"/>
          <p:cNvSpPr txBox="1"/>
          <p:nvPr/>
        </p:nvSpPr>
        <p:spPr>
          <a:xfrm>
            <a:off x="875976" y="165425"/>
            <a:ext cx="10001100" cy="523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sz="3600"/>
              <a:t>Pricing Strategy Recommendation</a:t>
            </a:r>
            <a:endParaRPr sz="3600"/>
          </a:p>
          <a:p>
            <a:pPr marL="0" lvl="0" indent="0" algn="l" rtl="0">
              <a:spcBef>
                <a:spcPts val="0"/>
              </a:spcBef>
              <a:spcAft>
                <a:spcPts val="0"/>
              </a:spcAft>
              <a:buClr>
                <a:schemeClr val="dk1"/>
              </a:buClr>
              <a:buFont typeface="Arial"/>
              <a:buNone/>
            </a:pPr>
            <a:r>
              <a:rPr lang="zh-CN" sz="2400">
                <a:solidFill>
                  <a:schemeClr val="dk1"/>
                </a:solidFill>
              </a:rPr>
              <a:t>——Influence of Size of Accounts on Pricing Strategy</a:t>
            </a:r>
            <a:endParaRPr sz="2400"/>
          </a:p>
          <a:p>
            <a:pPr marL="0" lvl="0" indent="0" algn="l" rtl="0">
              <a:spcBef>
                <a:spcPts val="0"/>
              </a:spcBef>
              <a:spcAft>
                <a:spcPts val="0"/>
              </a:spcAft>
              <a:buNone/>
            </a:pPr>
            <a:endParaRPr sz="3600"/>
          </a:p>
        </p:txBody>
      </p:sp>
      <p:sp>
        <p:nvSpPr>
          <p:cNvPr id="248" name="Google Shape;248;g76c86a34dd_0_92"/>
          <p:cNvSpPr txBox="1"/>
          <p:nvPr/>
        </p:nvSpPr>
        <p:spPr>
          <a:xfrm>
            <a:off x="71300" y="165425"/>
            <a:ext cx="728100" cy="599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3600">
                <a:solidFill>
                  <a:schemeClr val="dk1"/>
                </a:solidFill>
              </a:rPr>
              <a:t>03</a:t>
            </a:r>
            <a:endParaRPr sz="3600"/>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547</TotalTime>
  <Words>1152</Words>
  <Application>Microsoft Macintosh PowerPoint</Application>
  <PresentationFormat>宽屏</PresentationFormat>
  <Paragraphs>153</Paragraphs>
  <Slides>18</Slides>
  <Notes>18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Arial</vt:lpstr>
      <vt:lpstr>Quattrocento Sans</vt:lpstr>
      <vt:lpstr>Libre Franklin</vt:lpstr>
      <vt:lpstr>Teko</vt:lpstr>
      <vt:lpstr>Hei</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Appendix: Reweighted price</vt:lpstr>
      <vt:lpstr>Appendix: Calculate the Distribution of Number of Child Accounts </vt:lpstr>
      <vt:lpstr>PowerPoint 演示文稿</vt:lpstr>
      <vt:lpstr>Appendix: the Distribution of rate amount of transportation handling in LA-acquired market</vt:lpstr>
      <vt:lpstr>Appendix: the percentile distribution of rate amount of transportation handling in LA-acquired market</vt:lpstr>
      <vt:lpstr>Appendix: the percentile distribution of rate amount of transportation handling in LA-acquired market(R-code)</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 Tianyao</dc:creator>
  <cp:lastModifiedBy>He, Yuying</cp:lastModifiedBy>
  <cp:revision>21</cp:revision>
  <dcterms:created xsi:type="dcterms:W3CDTF">2020-02-02T20:49:34Z</dcterms:created>
  <dcterms:modified xsi:type="dcterms:W3CDTF">2020-02-10T14:31:50Z</dcterms:modified>
</cp:coreProperties>
</file>